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70" r:id="rId2"/>
    <p:sldId id="272" r:id="rId3"/>
    <p:sldId id="273" r:id="rId4"/>
    <p:sldId id="287" r:id="rId5"/>
    <p:sldId id="288" r:id="rId6"/>
    <p:sldId id="286" r:id="rId7"/>
    <p:sldId id="274" r:id="rId8"/>
    <p:sldId id="275" r:id="rId9"/>
    <p:sldId id="276" r:id="rId10"/>
    <p:sldId id="277" r:id="rId11"/>
    <p:sldId id="278" r:id="rId12"/>
    <p:sldId id="279" r:id="rId13"/>
    <p:sldId id="280" r:id="rId14"/>
    <p:sldId id="281" r:id="rId15"/>
    <p:sldId id="282" r:id="rId16"/>
    <p:sldId id="283" r:id="rId17"/>
    <p:sldId id="284" r:id="rId18"/>
    <p:sldId id="28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2" d="100"/>
          <a:sy n="112" d="100"/>
        </p:scale>
        <p:origin x="-544"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D7BCA6-88D6-D44C-AD3C-2ECA898FF477}" type="datetimeFigureOut">
              <a:rPr lang="en-US" smtClean="0"/>
              <a:t>7/9/15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81BEDC-AE61-6948-AF05-5FC23E200232}" type="slidenum">
              <a:rPr lang="en-US" smtClean="0"/>
              <a:t>‹#›</a:t>
            </a:fld>
            <a:endParaRPr lang="en-US"/>
          </a:p>
        </p:txBody>
      </p:sp>
    </p:spTree>
    <p:extLst>
      <p:ext uri="{BB962C8B-B14F-4D97-AF65-F5344CB8AC3E}">
        <p14:creationId xmlns:p14="http://schemas.microsoft.com/office/powerpoint/2010/main" val="36830797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charset="0"/>
                <a:ea typeface="ＭＳ Ｐゴシック" charset="0"/>
              </a:defRPr>
            </a:lvl1pPr>
            <a:lvl2pPr marL="742950" indent="-285750" eaLnBrk="0" hangingPunct="0">
              <a:defRPr sz="2400">
                <a:solidFill>
                  <a:schemeClr val="tx1"/>
                </a:solidFill>
                <a:latin typeface="Times" charset="0"/>
                <a:ea typeface="ＭＳ Ｐゴシック" charset="0"/>
              </a:defRPr>
            </a:lvl2pPr>
            <a:lvl3pPr marL="1143000" indent="-228600" eaLnBrk="0" hangingPunct="0">
              <a:defRPr sz="2400">
                <a:solidFill>
                  <a:schemeClr val="tx1"/>
                </a:solidFill>
                <a:latin typeface="Times" charset="0"/>
                <a:ea typeface="ＭＳ Ｐゴシック" charset="0"/>
              </a:defRPr>
            </a:lvl3pPr>
            <a:lvl4pPr marL="1600200" indent="-228600" eaLnBrk="0" hangingPunct="0">
              <a:defRPr sz="2400">
                <a:solidFill>
                  <a:schemeClr val="tx1"/>
                </a:solidFill>
                <a:latin typeface="Times" charset="0"/>
                <a:ea typeface="ＭＳ Ｐゴシック" charset="0"/>
              </a:defRPr>
            </a:lvl4pPr>
            <a:lvl5pPr marL="2057400" indent="-228600" eaLnBrk="0" hangingPunct="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F0937BA-4324-A747-B373-B85C0B5E735D}" type="slidenum">
              <a:rPr lang="en-US" sz="1200"/>
              <a:pPr/>
              <a:t>1</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charset="0"/>
                <a:ea typeface="ＭＳ Ｐゴシック" charset="0"/>
              </a:defRPr>
            </a:lvl1pPr>
            <a:lvl2pPr marL="742950" indent="-285750" eaLnBrk="0" hangingPunct="0">
              <a:defRPr sz="2400">
                <a:solidFill>
                  <a:schemeClr val="tx1"/>
                </a:solidFill>
                <a:latin typeface="Times" charset="0"/>
                <a:ea typeface="ＭＳ Ｐゴシック" charset="0"/>
              </a:defRPr>
            </a:lvl2pPr>
            <a:lvl3pPr marL="1143000" indent="-228600" eaLnBrk="0" hangingPunct="0">
              <a:defRPr sz="2400">
                <a:solidFill>
                  <a:schemeClr val="tx1"/>
                </a:solidFill>
                <a:latin typeface="Times" charset="0"/>
                <a:ea typeface="ＭＳ Ｐゴシック" charset="0"/>
              </a:defRPr>
            </a:lvl3pPr>
            <a:lvl4pPr marL="1600200" indent="-228600" eaLnBrk="0" hangingPunct="0">
              <a:defRPr sz="2400">
                <a:solidFill>
                  <a:schemeClr val="tx1"/>
                </a:solidFill>
                <a:latin typeface="Times" charset="0"/>
                <a:ea typeface="ＭＳ Ｐゴシック" charset="0"/>
              </a:defRPr>
            </a:lvl4pPr>
            <a:lvl5pPr marL="2057400" indent="-228600" eaLnBrk="0" hangingPunct="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F0937BA-4324-A747-B373-B85C0B5E735D}" type="slidenum">
              <a:rPr lang="en-US" sz="1200"/>
              <a:pPr/>
              <a:t>13</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charset="0"/>
                <a:ea typeface="ＭＳ Ｐゴシック" charset="0"/>
              </a:defRPr>
            </a:lvl1pPr>
            <a:lvl2pPr marL="742950" indent="-285750" eaLnBrk="0" hangingPunct="0">
              <a:defRPr sz="2400">
                <a:solidFill>
                  <a:schemeClr val="tx1"/>
                </a:solidFill>
                <a:latin typeface="Times" charset="0"/>
                <a:ea typeface="ＭＳ Ｐゴシック" charset="0"/>
              </a:defRPr>
            </a:lvl2pPr>
            <a:lvl3pPr marL="1143000" indent="-228600" eaLnBrk="0" hangingPunct="0">
              <a:defRPr sz="2400">
                <a:solidFill>
                  <a:schemeClr val="tx1"/>
                </a:solidFill>
                <a:latin typeface="Times" charset="0"/>
                <a:ea typeface="ＭＳ Ｐゴシック" charset="0"/>
              </a:defRPr>
            </a:lvl3pPr>
            <a:lvl4pPr marL="1600200" indent="-228600" eaLnBrk="0" hangingPunct="0">
              <a:defRPr sz="2400">
                <a:solidFill>
                  <a:schemeClr val="tx1"/>
                </a:solidFill>
                <a:latin typeface="Times" charset="0"/>
                <a:ea typeface="ＭＳ Ｐゴシック" charset="0"/>
              </a:defRPr>
            </a:lvl4pPr>
            <a:lvl5pPr marL="2057400" indent="-228600" eaLnBrk="0" hangingPunct="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F0937BA-4324-A747-B373-B85C0B5E735D}" type="slidenum">
              <a:rPr lang="en-US" sz="1200"/>
              <a:pPr/>
              <a:t>14</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charset="0"/>
                <a:ea typeface="ＭＳ Ｐゴシック" charset="0"/>
              </a:defRPr>
            </a:lvl1pPr>
            <a:lvl2pPr marL="742950" indent="-285750" eaLnBrk="0" hangingPunct="0">
              <a:defRPr sz="2400">
                <a:solidFill>
                  <a:schemeClr val="tx1"/>
                </a:solidFill>
                <a:latin typeface="Times" charset="0"/>
                <a:ea typeface="ＭＳ Ｐゴシック" charset="0"/>
              </a:defRPr>
            </a:lvl2pPr>
            <a:lvl3pPr marL="1143000" indent="-228600" eaLnBrk="0" hangingPunct="0">
              <a:defRPr sz="2400">
                <a:solidFill>
                  <a:schemeClr val="tx1"/>
                </a:solidFill>
                <a:latin typeface="Times" charset="0"/>
                <a:ea typeface="ＭＳ Ｐゴシック" charset="0"/>
              </a:defRPr>
            </a:lvl3pPr>
            <a:lvl4pPr marL="1600200" indent="-228600" eaLnBrk="0" hangingPunct="0">
              <a:defRPr sz="2400">
                <a:solidFill>
                  <a:schemeClr val="tx1"/>
                </a:solidFill>
                <a:latin typeface="Times" charset="0"/>
                <a:ea typeface="ＭＳ Ｐゴシック" charset="0"/>
              </a:defRPr>
            </a:lvl4pPr>
            <a:lvl5pPr marL="2057400" indent="-228600" eaLnBrk="0" hangingPunct="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F0937BA-4324-A747-B373-B85C0B5E735D}" type="slidenum">
              <a:rPr lang="en-US" sz="1200"/>
              <a:pPr/>
              <a:t>15</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charset="0"/>
                <a:ea typeface="ＭＳ Ｐゴシック" charset="0"/>
              </a:defRPr>
            </a:lvl1pPr>
            <a:lvl2pPr marL="742950" indent="-285750" eaLnBrk="0" hangingPunct="0">
              <a:defRPr sz="2400">
                <a:solidFill>
                  <a:schemeClr val="tx1"/>
                </a:solidFill>
                <a:latin typeface="Times" charset="0"/>
                <a:ea typeface="ＭＳ Ｐゴシック" charset="0"/>
              </a:defRPr>
            </a:lvl2pPr>
            <a:lvl3pPr marL="1143000" indent="-228600" eaLnBrk="0" hangingPunct="0">
              <a:defRPr sz="2400">
                <a:solidFill>
                  <a:schemeClr val="tx1"/>
                </a:solidFill>
                <a:latin typeface="Times" charset="0"/>
                <a:ea typeface="ＭＳ Ｐゴシック" charset="0"/>
              </a:defRPr>
            </a:lvl3pPr>
            <a:lvl4pPr marL="1600200" indent="-228600" eaLnBrk="0" hangingPunct="0">
              <a:defRPr sz="2400">
                <a:solidFill>
                  <a:schemeClr val="tx1"/>
                </a:solidFill>
                <a:latin typeface="Times" charset="0"/>
                <a:ea typeface="ＭＳ Ｐゴシック" charset="0"/>
              </a:defRPr>
            </a:lvl4pPr>
            <a:lvl5pPr marL="2057400" indent="-228600" eaLnBrk="0" hangingPunct="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F0937BA-4324-A747-B373-B85C0B5E735D}" type="slidenum">
              <a:rPr lang="en-US" sz="1200"/>
              <a:pPr/>
              <a:t>16</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charset="0"/>
                <a:ea typeface="ＭＳ Ｐゴシック" charset="0"/>
              </a:defRPr>
            </a:lvl1pPr>
            <a:lvl2pPr marL="742950" indent="-285750" eaLnBrk="0" hangingPunct="0">
              <a:defRPr sz="2400">
                <a:solidFill>
                  <a:schemeClr val="tx1"/>
                </a:solidFill>
                <a:latin typeface="Times" charset="0"/>
                <a:ea typeface="ＭＳ Ｐゴシック" charset="0"/>
              </a:defRPr>
            </a:lvl2pPr>
            <a:lvl3pPr marL="1143000" indent="-228600" eaLnBrk="0" hangingPunct="0">
              <a:defRPr sz="2400">
                <a:solidFill>
                  <a:schemeClr val="tx1"/>
                </a:solidFill>
                <a:latin typeface="Times" charset="0"/>
                <a:ea typeface="ＭＳ Ｐゴシック" charset="0"/>
              </a:defRPr>
            </a:lvl3pPr>
            <a:lvl4pPr marL="1600200" indent="-228600" eaLnBrk="0" hangingPunct="0">
              <a:defRPr sz="2400">
                <a:solidFill>
                  <a:schemeClr val="tx1"/>
                </a:solidFill>
                <a:latin typeface="Times" charset="0"/>
                <a:ea typeface="ＭＳ Ｐゴシック" charset="0"/>
              </a:defRPr>
            </a:lvl4pPr>
            <a:lvl5pPr marL="2057400" indent="-228600" eaLnBrk="0" hangingPunct="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F0937BA-4324-A747-B373-B85C0B5E735D}" type="slidenum">
              <a:rPr lang="en-US" sz="1200"/>
              <a:pPr/>
              <a:t>17</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charset="0"/>
                <a:ea typeface="ＭＳ Ｐゴシック" charset="0"/>
              </a:defRPr>
            </a:lvl1pPr>
            <a:lvl2pPr marL="742950" indent="-285750" eaLnBrk="0" hangingPunct="0">
              <a:defRPr sz="2400">
                <a:solidFill>
                  <a:schemeClr val="tx1"/>
                </a:solidFill>
                <a:latin typeface="Times" charset="0"/>
                <a:ea typeface="ＭＳ Ｐゴシック" charset="0"/>
              </a:defRPr>
            </a:lvl2pPr>
            <a:lvl3pPr marL="1143000" indent="-228600" eaLnBrk="0" hangingPunct="0">
              <a:defRPr sz="2400">
                <a:solidFill>
                  <a:schemeClr val="tx1"/>
                </a:solidFill>
                <a:latin typeface="Times" charset="0"/>
                <a:ea typeface="ＭＳ Ｐゴシック" charset="0"/>
              </a:defRPr>
            </a:lvl3pPr>
            <a:lvl4pPr marL="1600200" indent="-228600" eaLnBrk="0" hangingPunct="0">
              <a:defRPr sz="2400">
                <a:solidFill>
                  <a:schemeClr val="tx1"/>
                </a:solidFill>
                <a:latin typeface="Times" charset="0"/>
                <a:ea typeface="ＭＳ Ｐゴシック" charset="0"/>
              </a:defRPr>
            </a:lvl4pPr>
            <a:lvl5pPr marL="2057400" indent="-228600" eaLnBrk="0" hangingPunct="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F0937BA-4324-A747-B373-B85C0B5E735D}" type="slidenum">
              <a:rPr lang="en-US" sz="1200"/>
              <a:pPr/>
              <a:t>18</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charset="0"/>
                <a:ea typeface="ＭＳ Ｐゴシック" charset="0"/>
              </a:defRPr>
            </a:lvl1pPr>
            <a:lvl2pPr marL="742950" indent="-285750" eaLnBrk="0" hangingPunct="0">
              <a:defRPr sz="2400">
                <a:solidFill>
                  <a:schemeClr val="tx1"/>
                </a:solidFill>
                <a:latin typeface="Times" charset="0"/>
                <a:ea typeface="ＭＳ Ｐゴシック" charset="0"/>
              </a:defRPr>
            </a:lvl2pPr>
            <a:lvl3pPr marL="1143000" indent="-228600" eaLnBrk="0" hangingPunct="0">
              <a:defRPr sz="2400">
                <a:solidFill>
                  <a:schemeClr val="tx1"/>
                </a:solidFill>
                <a:latin typeface="Times" charset="0"/>
                <a:ea typeface="ＭＳ Ｐゴシック" charset="0"/>
              </a:defRPr>
            </a:lvl3pPr>
            <a:lvl4pPr marL="1600200" indent="-228600" eaLnBrk="0" hangingPunct="0">
              <a:defRPr sz="2400">
                <a:solidFill>
                  <a:schemeClr val="tx1"/>
                </a:solidFill>
                <a:latin typeface="Times" charset="0"/>
                <a:ea typeface="ＭＳ Ｐゴシック" charset="0"/>
              </a:defRPr>
            </a:lvl4pPr>
            <a:lvl5pPr marL="2057400" indent="-228600" eaLnBrk="0" hangingPunct="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F0937BA-4324-A747-B373-B85C0B5E735D}" type="slidenum">
              <a:rPr lang="en-US" sz="1200"/>
              <a:pPr/>
              <a:t>2</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charset="0"/>
                <a:ea typeface="ＭＳ Ｐゴシック" charset="0"/>
              </a:defRPr>
            </a:lvl1pPr>
            <a:lvl2pPr marL="742950" indent="-285750" eaLnBrk="0" hangingPunct="0">
              <a:defRPr sz="2400">
                <a:solidFill>
                  <a:schemeClr val="tx1"/>
                </a:solidFill>
                <a:latin typeface="Times" charset="0"/>
                <a:ea typeface="ＭＳ Ｐゴシック" charset="0"/>
              </a:defRPr>
            </a:lvl2pPr>
            <a:lvl3pPr marL="1143000" indent="-228600" eaLnBrk="0" hangingPunct="0">
              <a:defRPr sz="2400">
                <a:solidFill>
                  <a:schemeClr val="tx1"/>
                </a:solidFill>
                <a:latin typeface="Times" charset="0"/>
                <a:ea typeface="ＭＳ Ｐゴシック" charset="0"/>
              </a:defRPr>
            </a:lvl3pPr>
            <a:lvl4pPr marL="1600200" indent="-228600" eaLnBrk="0" hangingPunct="0">
              <a:defRPr sz="2400">
                <a:solidFill>
                  <a:schemeClr val="tx1"/>
                </a:solidFill>
                <a:latin typeface="Times" charset="0"/>
                <a:ea typeface="ＭＳ Ｐゴシック" charset="0"/>
              </a:defRPr>
            </a:lvl4pPr>
            <a:lvl5pPr marL="2057400" indent="-228600" eaLnBrk="0" hangingPunct="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F0937BA-4324-A747-B373-B85C0B5E735D}" type="slidenum">
              <a:rPr lang="en-US" sz="1200"/>
              <a:pPr/>
              <a:t>3</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charset="0"/>
                <a:ea typeface="ＭＳ Ｐゴシック" charset="0"/>
              </a:defRPr>
            </a:lvl1pPr>
            <a:lvl2pPr marL="742950" indent="-285750" eaLnBrk="0" hangingPunct="0">
              <a:defRPr sz="2400">
                <a:solidFill>
                  <a:schemeClr val="tx1"/>
                </a:solidFill>
                <a:latin typeface="Times" charset="0"/>
                <a:ea typeface="ＭＳ Ｐゴシック" charset="0"/>
              </a:defRPr>
            </a:lvl2pPr>
            <a:lvl3pPr marL="1143000" indent="-228600" eaLnBrk="0" hangingPunct="0">
              <a:defRPr sz="2400">
                <a:solidFill>
                  <a:schemeClr val="tx1"/>
                </a:solidFill>
                <a:latin typeface="Times" charset="0"/>
                <a:ea typeface="ＭＳ Ｐゴシック" charset="0"/>
              </a:defRPr>
            </a:lvl3pPr>
            <a:lvl4pPr marL="1600200" indent="-228600" eaLnBrk="0" hangingPunct="0">
              <a:defRPr sz="2400">
                <a:solidFill>
                  <a:schemeClr val="tx1"/>
                </a:solidFill>
                <a:latin typeface="Times" charset="0"/>
                <a:ea typeface="ＭＳ Ｐゴシック" charset="0"/>
              </a:defRPr>
            </a:lvl4pPr>
            <a:lvl5pPr marL="2057400" indent="-228600" eaLnBrk="0" hangingPunct="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F0937BA-4324-A747-B373-B85C0B5E735D}" type="slidenum">
              <a:rPr lang="en-US" sz="1200"/>
              <a:pPr/>
              <a:t>7</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charset="0"/>
                <a:ea typeface="ＭＳ Ｐゴシック" charset="0"/>
              </a:defRPr>
            </a:lvl1pPr>
            <a:lvl2pPr marL="742950" indent="-285750" eaLnBrk="0" hangingPunct="0">
              <a:defRPr sz="2400">
                <a:solidFill>
                  <a:schemeClr val="tx1"/>
                </a:solidFill>
                <a:latin typeface="Times" charset="0"/>
                <a:ea typeface="ＭＳ Ｐゴシック" charset="0"/>
              </a:defRPr>
            </a:lvl2pPr>
            <a:lvl3pPr marL="1143000" indent="-228600" eaLnBrk="0" hangingPunct="0">
              <a:defRPr sz="2400">
                <a:solidFill>
                  <a:schemeClr val="tx1"/>
                </a:solidFill>
                <a:latin typeface="Times" charset="0"/>
                <a:ea typeface="ＭＳ Ｐゴシック" charset="0"/>
              </a:defRPr>
            </a:lvl3pPr>
            <a:lvl4pPr marL="1600200" indent="-228600" eaLnBrk="0" hangingPunct="0">
              <a:defRPr sz="2400">
                <a:solidFill>
                  <a:schemeClr val="tx1"/>
                </a:solidFill>
                <a:latin typeface="Times" charset="0"/>
                <a:ea typeface="ＭＳ Ｐゴシック" charset="0"/>
              </a:defRPr>
            </a:lvl4pPr>
            <a:lvl5pPr marL="2057400" indent="-228600" eaLnBrk="0" hangingPunct="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F0937BA-4324-A747-B373-B85C0B5E735D}" type="slidenum">
              <a:rPr lang="en-US" sz="1200"/>
              <a:pPr/>
              <a:t>8</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charset="0"/>
                <a:ea typeface="ＭＳ Ｐゴシック" charset="0"/>
              </a:defRPr>
            </a:lvl1pPr>
            <a:lvl2pPr marL="742950" indent="-285750" eaLnBrk="0" hangingPunct="0">
              <a:defRPr sz="2400">
                <a:solidFill>
                  <a:schemeClr val="tx1"/>
                </a:solidFill>
                <a:latin typeface="Times" charset="0"/>
                <a:ea typeface="ＭＳ Ｐゴシック" charset="0"/>
              </a:defRPr>
            </a:lvl2pPr>
            <a:lvl3pPr marL="1143000" indent="-228600" eaLnBrk="0" hangingPunct="0">
              <a:defRPr sz="2400">
                <a:solidFill>
                  <a:schemeClr val="tx1"/>
                </a:solidFill>
                <a:latin typeface="Times" charset="0"/>
                <a:ea typeface="ＭＳ Ｐゴシック" charset="0"/>
              </a:defRPr>
            </a:lvl3pPr>
            <a:lvl4pPr marL="1600200" indent="-228600" eaLnBrk="0" hangingPunct="0">
              <a:defRPr sz="2400">
                <a:solidFill>
                  <a:schemeClr val="tx1"/>
                </a:solidFill>
                <a:latin typeface="Times" charset="0"/>
                <a:ea typeface="ＭＳ Ｐゴシック" charset="0"/>
              </a:defRPr>
            </a:lvl4pPr>
            <a:lvl5pPr marL="2057400" indent="-228600" eaLnBrk="0" hangingPunct="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F0937BA-4324-A747-B373-B85C0B5E735D}" type="slidenum">
              <a:rPr lang="en-US" sz="1200"/>
              <a:pPr/>
              <a:t>9</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charset="0"/>
                <a:ea typeface="ＭＳ Ｐゴシック" charset="0"/>
              </a:defRPr>
            </a:lvl1pPr>
            <a:lvl2pPr marL="742950" indent="-285750" eaLnBrk="0" hangingPunct="0">
              <a:defRPr sz="2400">
                <a:solidFill>
                  <a:schemeClr val="tx1"/>
                </a:solidFill>
                <a:latin typeface="Times" charset="0"/>
                <a:ea typeface="ＭＳ Ｐゴシック" charset="0"/>
              </a:defRPr>
            </a:lvl2pPr>
            <a:lvl3pPr marL="1143000" indent="-228600" eaLnBrk="0" hangingPunct="0">
              <a:defRPr sz="2400">
                <a:solidFill>
                  <a:schemeClr val="tx1"/>
                </a:solidFill>
                <a:latin typeface="Times" charset="0"/>
                <a:ea typeface="ＭＳ Ｐゴシック" charset="0"/>
              </a:defRPr>
            </a:lvl3pPr>
            <a:lvl4pPr marL="1600200" indent="-228600" eaLnBrk="0" hangingPunct="0">
              <a:defRPr sz="2400">
                <a:solidFill>
                  <a:schemeClr val="tx1"/>
                </a:solidFill>
                <a:latin typeface="Times" charset="0"/>
                <a:ea typeface="ＭＳ Ｐゴシック" charset="0"/>
              </a:defRPr>
            </a:lvl4pPr>
            <a:lvl5pPr marL="2057400" indent="-228600" eaLnBrk="0" hangingPunct="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F0937BA-4324-A747-B373-B85C0B5E735D}" type="slidenum">
              <a:rPr lang="en-US" sz="1200"/>
              <a:pPr/>
              <a:t>10</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charset="0"/>
                <a:ea typeface="ＭＳ Ｐゴシック" charset="0"/>
              </a:defRPr>
            </a:lvl1pPr>
            <a:lvl2pPr marL="742950" indent="-285750" eaLnBrk="0" hangingPunct="0">
              <a:defRPr sz="2400">
                <a:solidFill>
                  <a:schemeClr val="tx1"/>
                </a:solidFill>
                <a:latin typeface="Times" charset="0"/>
                <a:ea typeface="ＭＳ Ｐゴシック" charset="0"/>
              </a:defRPr>
            </a:lvl2pPr>
            <a:lvl3pPr marL="1143000" indent="-228600" eaLnBrk="0" hangingPunct="0">
              <a:defRPr sz="2400">
                <a:solidFill>
                  <a:schemeClr val="tx1"/>
                </a:solidFill>
                <a:latin typeface="Times" charset="0"/>
                <a:ea typeface="ＭＳ Ｐゴシック" charset="0"/>
              </a:defRPr>
            </a:lvl3pPr>
            <a:lvl4pPr marL="1600200" indent="-228600" eaLnBrk="0" hangingPunct="0">
              <a:defRPr sz="2400">
                <a:solidFill>
                  <a:schemeClr val="tx1"/>
                </a:solidFill>
                <a:latin typeface="Times" charset="0"/>
                <a:ea typeface="ＭＳ Ｐゴシック" charset="0"/>
              </a:defRPr>
            </a:lvl4pPr>
            <a:lvl5pPr marL="2057400" indent="-228600" eaLnBrk="0" hangingPunct="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F0937BA-4324-A747-B373-B85C0B5E735D}" type="slidenum">
              <a:rPr lang="en-US" sz="1200"/>
              <a:pPr/>
              <a:t>11</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charset="0"/>
                <a:ea typeface="ＭＳ Ｐゴシック" charset="0"/>
              </a:defRPr>
            </a:lvl1pPr>
            <a:lvl2pPr marL="742950" indent="-285750" eaLnBrk="0" hangingPunct="0">
              <a:defRPr sz="2400">
                <a:solidFill>
                  <a:schemeClr val="tx1"/>
                </a:solidFill>
                <a:latin typeface="Times" charset="0"/>
                <a:ea typeface="ＭＳ Ｐゴシック" charset="0"/>
              </a:defRPr>
            </a:lvl2pPr>
            <a:lvl3pPr marL="1143000" indent="-228600" eaLnBrk="0" hangingPunct="0">
              <a:defRPr sz="2400">
                <a:solidFill>
                  <a:schemeClr val="tx1"/>
                </a:solidFill>
                <a:latin typeface="Times" charset="0"/>
                <a:ea typeface="ＭＳ Ｐゴシック" charset="0"/>
              </a:defRPr>
            </a:lvl3pPr>
            <a:lvl4pPr marL="1600200" indent="-228600" eaLnBrk="0" hangingPunct="0">
              <a:defRPr sz="2400">
                <a:solidFill>
                  <a:schemeClr val="tx1"/>
                </a:solidFill>
                <a:latin typeface="Times" charset="0"/>
                <a:ea typeface="ＭＳ Ｐゴシック" charset="0"/>
              </a:defRPr>
            </a:lvl4pPr>
            <a:lvl5pPr marL="2057400" indent="-228600" eaLnBrk="0" hangingPunct="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F0937BA-4324-A747-B373-B85C0B5E735D}" type="slidenum">
              <a:rPr lang="en-US" sz="1200"/>
              <a:pPr/>
              <a:t>12</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7A0629-6068-154A-AB0B-892F827A1D0B}" type="datetimeFigureOut">
              <a:rPr lang="en-US" smtClean="0"/>
              <a:t>7/9/15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D131BC-8617-9F46-A200-0B4840C38BA1}" type="slidenum">
              <a:rPr lang="en-US" smtClean="0"/>
              <a:t>‹#›</a:t>
            </a:fld>
            <a:endParaRPr lang="en-US"/>
          </a:p>
        </p:txBody>
      </p:sp>
    </p:spTree>
    <p:extLst>
      <p:ext uri="{BB962C8B-B14F-4D97-AF65-F5344CB8AC3E}">
        <p14:creationId xmlns:p14="http://schemas.microsoft.com/office/powerpoint/2010/main" val="3583877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7A0629-6068-154A-AB0B-892F827A1D0B}" type="datetimeFigureOut">
              <a:rPr lang="en-US" smtClean="0"/>
              <a:t>7/9/15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D131BC-8617-9F46-A200-0B4840C38BA1}" type="slidenum">
              <a:rPr lang="en-US" smtClean="0"/>
              <a:t>‹#›</a:t>
            </a:fld>
            <a:endParaRPr lang="en-US"/>
          </a:p>
        </p:txBody>
      </p:sp>
    </p:spTree>
    <p:extLst>
      <p:ext uri="{BB962C8B-B14F-4D97-AF65-F5344CB8AC3E}">
        <p14:creationId xmlns:p14="http://schemas.microsoft.com/office/powerpoint/2010/main" val="1755513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7A0629-6068-154A-AB0B-892F827A1D0B}" type="datetimeFigureOut">
              <a:rPr lang="en-US" smtClean="0"/>
              <a:t>7/9/15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D131BC-8617-9F46-A200-0B4840C38BA1}" type="slidenum">
              <a:rPr lang="en-US" smtClean="0"/>
              <a:t>‹#›</a:t>
            </a:fld>
            <a:endParaRPr lang="en-US"/>
          </a:p>
        </p:txBody>
      </p:sp>
    </p:spTree>
    <p:extLst>
      <p:ext uri="{BB962C8B-B14F-4D97-AF65-F5344CB8AC3E}">
        <p14:creationId xmlns:p14="http://schemas.microsoft.com/office/powerpoint/2010/main" val="686009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7A0629-6068-154A-AB0B-892F827A1D0B}" type="datetimeFigureOut">
              <a:rPr lang="en-US" smtClean="0"/>
              <a:t>7/9/15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D131BC-8617-9F46-A200-0B4840C38BA1}" type="slidenum">
              <a:rPr lang="en-US" smtClean="0"/>
              <a:t>‹#›</a:t>
            </a:fld>
            <a:endParaRPr lang="en-US"/>
          </a:p>
        </p:txBody>
      </p:sp>
    </p:spTree>
    <p:extLst>
      <p:ext uri="{BB962C8B-B14F-4D97-AF65-F5344CB8AC3E}">
        <p14:creationId xmlns:p14="http://schemas.microsoft.com/office/powerpoint/2010/main" val="1052109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7A0629-6068-154A-AB0B-892F827A1D0B}" type="datetimeFigureOut">
              <a:rPr lang="en-US" smtClean="0"/>
              <a:t>7/9/15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D131BC-8617-9F46-A200-0B4840C38BA1}" type="slidenum">
              <a:rPr lang="en-US" smtClean="0"/>
              <a:t>‹#›</a:t>
            </a:fld>
            <a:endParaRPr lang="en-US"/>
          </a:p>
        </p:txBody>
      </p:sp>
    </p:spTree>
    <p:extLst>
      <p:ext uri="{BB962C8B-B14F-4D97-AF65-F5344CB8AC3E}">
        <p14:creationId xmlns:p14="http://schemas.microsoft.com/office/powerpoint/2010/main" val="216162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7A0629-6068-154A-AB0B-892F827A1D0B}" type="datetimeFigureOut">
              <a:rPr lang="en-US" smtClean="0"/>
              <a:t>7/9/15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D131BC-8617-9F46-A200-0B4840C38BA1}" type="slidenum">
              <a:rPr lang="en-US" smtClean="0"/>
              <a:t>‹#›</a:t>
            </a:fld>
            <a:endParaRPr lang="en-US"/>
          </a:p>
        </p:txBody>
      </p:sp>
    </p:spTree>
    <p:extLst>
      <p:ext uri="{BB962C8B-B14F-4D97-AF65-F5344CB8AC3E}">
        <p14:creationId xmlns:p14="http://schemas.microsoft.com/office/powerpoint/2010/main" val="451681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7A0629-6068-154A-AB0B-892F827A1D0B}" type="datetimeFigureOut">
              <a:rPr lang="en-US" smtClean="0"/>
              <a:t>7/9/15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D131BC-8617-9F46-A200-0B4840C38BA1}" type="slidenum">
              <a:rPr lang="en-US" smtClean="0"/>
              <a:t>‹#›</a:t>
            </a:fld>
            <a:endParaRPr lang="en-US"/>
          </a:p>
        </p:txBody>
      </p:sp>
    </p:spTree>
    <p:extLst>
      <p:ext uri="{BB962C8B-B14F-4D97-AF65-F5344CB8AC3E}">
        <p14:creationId xmlns:p14="http://schemas.microsoft.com/office/powerpoint/2010/main" val="131267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7A0629-6068-154A-AB0B-892F827A1D0B}" type="datetimeFigureOut">
              <a:rPr lang="en-US" smtClean="0"/>
              <a:t>7/9/15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D131BC-8617-9F46-A200-0B4840C38BA1}" type="slidenum">
              <a:rPr lang="en-US" smtClean="0"/>
              <a:t>‹#›</a:t>
            </a:fld>
            <a:endParaRPr lang="en-US"/>
          </a:p>
        </p:txBody>
      </p:sp>
    </p:spTree>
    <p:extLst>
      <p:ext uri="{BB962C8B-B14F-4D97-AF65-F5344CB8AC3E}">
        <p14:creationId xmlns:p14="http://schemas.microsoft.com/office/powerpoint/2010/main" val="986524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7A0629-6068-154A-AB0B-892F827A1D0B}" type="datetimeFigureOut">
              <a:rPr lang="en-US" smtClean="0"/>
              <a:t>7/9/15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D131BC-8617-9F46-A200-0B4840C38BA1}" type="slidenum">
              <a:rPr lang="en-US" smtClean="0"/>
              <a:t>‹#›</a:t>
            </a:fld>
            <a:endParaRPr lang="en-US"/>
          </a:p>
        </p:txBody>
      </p:sp>
    </p:spTree>
    <p:extLst>
      <p:ext uri="{BB962C8B-B14F-4D97-AF65-F5344CB8AC3E}">
        <p14:creationId xmlns:p14="http://schemas.microsoft.com/office/powerpoint/2010/main" val="1129879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7A0629-6068-154A-AB0B-892F827A1D0B}" type="datetimeFigureOut">
              <a:rPr lang="en-US" smtClean="0"/>
              <a:t>7/9/15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D131BC-8617-9F46-A200-0B4840C38BA1}" type="slidenum">
              <a:rPr lang="en-US" smtClean="0"/>
              <a:t>‹#›</a:t>
            </a:fld>
            <a:endParaRPr lang="en-US"/>
          </a:p>
        </p:txBody>
      </p:sp>
    </p:spTree>
    <p:extLst>
      <p:ext uri="{BB962C8B-B14F-4D97-AF65-F5344CB8AC3E}">
        <p14:creationId xmlns:p14="http://schemas.microsoft.com/office/powerpoint/2010/main" val="2371475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7A0629-6068-154A-AB0B-892F827A1D0B}" type="datetimeFigureOut">
              <a:rPr lang="en-US" smtClean="0"/>
              <a:t>7/9/15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D131BC-8617-9F46-A200-0B4840C38BA1}" type="slidenum">
              <a:rPr lang="en-US" smtClean="0"/>
              <a:t>‹#›</a:t>
            </a:fld>
            <a:endParaRPr lang="en-US"/>
          </a:p>
        </p:txBody>
      </p:sp>
    </p:spTree>
    <p:extLst>
      <p:ext uri="{BB962C8B-B14F-4D97-AF65-F5344CB8AC3E}">
        <p14:creationId xmlns:p14="http://schemas.microsoft.com/office/powerpoint/2010/main" val="22270938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7A0629-6068-154A-AB0B-892F827A1D0B}" type="datetimeFigureOut">
              <a:rPr lang="en-US" smtClean="0"/>
              <a:t>7/9/15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D131BC-8617-9F46-A200-0B4840C38BA1}" type="slidenum">
              <a:rPr lang="en-US" smtClean="0"/>
              <a:t>‹#›</a:t>
            </a:fld>
            <a:endParaRPr lang="en-US"/>
          </a:p>
        </p:txBody>
      </p:sp>
    </p:spTree>
    <p:extLst>
      <p:ext uri="{BB962C8B-B14F-4D97-AF65-F5344CB8AC3E}">
        <p14:creationId xmlns:p14="http://schemas.microsoft.com/office/powerpoint/2010/main" val="3413813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hyperlink" Target="http://www2.phy.ilstu.edu/slh/"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hyperlink" Target="http://www.amazon.com/s/ref=nb_sb_noss_2?url=search-alias=stripbooks&amp;field-keywords=teaching+high+school+physics" TargetMode="External"/><Relationship Id="rId5" Type="http://schemas.openxmlformats.org/officeDocument/2006/relationships/hyperlink" Target="https://play.google.com/store/search?q=teaching%20high%20school%20physics&amp;c=books" TargetMode="External"/><Relationship Id="rId6" Type="http://schemas.openxmlformats.org/officeDocument/2006/relationships/hyperlink" Target="https://sites.google.com/site/teachinghighschoolphysics/" TargetMode="Externa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24163" y="3662892"/>
            <a:ext cx="8123381" cy="1156703"/>
          </a:xfrm>
        </p:spPr>
        <p:txBody>
          <a:bodyPr>
            <a:normAutofit fontScale="90000"/>
          </a:bodyPr>
          <a:lstStyle/>
          <a:p>
            <a:r>
              <a:rPr lang="en-US" sz="3600" dirty="0" smtClean="0"/>
              <a:t>A Review of Selected Chapters from</a:t>
            </a:r>
            <a:br>
              <a:rPr lang="en-US" sz="3600" dirty="0" smtClean="0"/>
            </a:br>
            <a:r>
              <a:rPr lang="en-US" sz="3600" b="1" i="1" dirty="0" smtClean="0">
                <a:solidFill>
                  <a:srgbClr val="953735"/>
                </a:solidFill>
              </a:rPr>
              <a:t>Teaching High School Physics</a:t>
            </a:r>
            <a:endParaRPr lang="en-US" b="1" dirty="0">
              <a:ln w="12700">
                <a:solidFill>
                  <a:schemeClr val="tx2">
                    <a:satMod val="155000"/>
                  </a:schemeClr>
                </a:solidFill>
                <a:prstDash val="solid"/>
              </a:ln>
              <a:solidFill>
                <a:srgbClr val="953735"/>
              </a:solidFill>
              <a:effectLst>
                <a:outerShdw blurRad="41275" dist="20320" dir="1800000" algn="tl" rotWithShape="0">
                  <a:srgbClr val="000000">
                    <a:alpha val="40000"/>
                  </a:srgbClr>
                </a:outerShdw>
              </a:effectLst>
              <a:latin typeface="Georgia" charset="0"/>
            </a:endParaRPr>
          </a:p>
        </p:txBody>
      </p:sp>
      <p:sp>
        <p:nvSpPr>
          <p:cNvPr id="2" name="Subtitle 1"/>
          <p:cNvSpPr>
            <a:spLocks noGrp="1"/>
          </p:cNvSpPr>
          <p:nvPr>
            <p:ph type="subTitle" idx="1"/>
          </p:nvPr>
        </p:nvSpPr>
        <p:spPr>
          <a:xfrm>
            <a:off x="1371600" y="4967017"/>
            <a:ext cx="6400800" cy="775691"/>
          </a:xfrm>
        </p:spPr>
        <p:txBody>
          <a:bodyPr>
            <a:normAutofit fontScale="92500" lnSpcReduction="10000"/>
          </a:bodyPr>
          <a:lstStyle/>
          <a:p>
            <a:r>
              <a:rPr lang="en-US" sz="2400" dirty="0" smtClean="0"/>
              <a:t>Dr. Carl J. Wenning</a:t>
            </a:r>
          </a:p>
          <a:p>
            <a:r>
              <a:rPr lang="en-US" sz="2400" dirty="0" smtClean="0"/>
              <a:t>Physics Department</a:t>
            </a:r>
          </a:p>
        </p:txBody>
      </p:sp>
      <p:pic>
        <p:nvPicPr>
          <p:cNvPr id="4" name="Picture 3" descr="Unknow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85261" y="902887"/>
            <a:ext cx="5233446" cy="2585571"/>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510310"/>
            <a:ext cx="8229600" cy="907328"/>
          </a:xfrm>
        </p:spPr>
        <p:txBody>
          <a:bodyPr>
            <a:normAutofit fontScale="90000"/>
          </a:bodyPr>
          <a:lstStyle/>
          <a:p>
            <a:r>
              <a:rPr lang="en-US" dirty="0" smtClean="0">
                <a:solidFill>
                  <a:srgbClr val="953735"/>
                </a:solidFill>
              </a:rPr>
              <a:t>10. Mathematical Methods of Inquiry </a:t>
            </a:r>
            <a:endParaRPr lang="en-US" dirty="0">
              <a:solidFill>
                <a:srgbClr val="953735"/>
              </a:solidFill>
            </a:endParaRPr>
          </a:p>
        </p:txBody>
      </p:sp>
      <p:sp>
        <p:nvSpPr>
          <p:cNvPr id="7" name="Content Placeholder 6"/>
          <p:cNvSpPr>
            <a:spLocks noGrp="1"/>
          </p:cNvSpPr>
          <p:nvPr>
            <p:ph idx="1"/>
          </p:nvPr>
        </p:nvSpPr>
        <p:spPr/>
        <p:txBody>
          <a:bodyPr/>
          <a:lstStyle/>
          <a:p>
            <a:r>
              <a:rPr lang="en-US" dirty="0" smtClean="0"/>
              <a:t>These have lead to the creation of a </a:t>
            </a:r>
            <a:r>
              <a:rPr lang="en-US" i="1" dirty="0" smtClean="0"/>
              <a:t>Student Laboratory Handbook</a:t>
            </a:r>
          </a:p>
          <a:p>
            <a:r>
              <a:rPr lang="en-US" dirty="0" smtClean="0">
                <a:hlinkClick r:id="rId4"/>
              </a:rPr>
              <a:t>http://www2.phy.ilstu.edu/</a:t>
            </a:r>
            <a:r>
              <a:rPr lang="en-US" dirty="0" err="1" smtClean="0">
                <a:hlinkClick r:id="rId4"/>
              </a:rPr>
              <a:t>slh</a:t>
            </a:r>
            <a:r>
              <a:rPr lang="en-US" dirty="0" smtClean="0">
                <a:hlinkClick r:id="rId4"/>
              </a:rPr>
              <a:t>/</a:t>
            </a:r>
            <a:endParaRPr lang="en-US" dirty="0" smtClean="0"/>
          </a:p>
          <a:p>
            <a:pPr lvl="1"/>
            <a:r>
              <a:rPr lang="en-US" dirty="0" smtClean="0"/>
              <a:t>Graphing (9)</a:t>
            </a:r>
          </a:p>
          <a:p>
            <a:pPr lvl="1"/>
            <a:r>
              <a:rPr lang="en-US" dirty="0" smtClean="0"/>
              <a:t>Mathematics (13)</a:t>
            </a:r>
          </a:p>
          <a:p>
            <a:pPr lvl="1"/>
            <a:r>
              <a:rPr lang="en-US" dirty="0" smtClean="0"/>
              <a:t>Experimentation (5)</a:t>
            </a:r>
          </a:p>
          <a:p>
            <a:pPr lvl="1"/>
            <a:r>
              <a:rPr lang="en-US" dirty="0" smtClean="0"/>
              <a:t>Equipment (2)</a:t>
            </a:r>
          </a:p>
          <a:p>
            <a:endParaRPr lang="en-US" dirty="0"/>
          </a:p>
        </p:txBody>
      </p:sp>
    </p:spTree>
    <p:extLst>
      <p:ext uri="{BB962C8B-B14F-4D97-AF65-F5344CB8AC3E}">
        <p14:creationId xmlns:p14="http://schemas.microsoft.com/office/powerpoint/2010/main" val="914154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510310"/>
            <a:ext cx="8229600" cy="907328"/>
          </a:xfrm>
        </p:spPr>
        <p:txBody>
          <a:bodyPr/>
          <a:lstStyle/>
          <a:p>
            <a:r>
              <a:rPr lang="en-US" dirty="0" smtClean="0">
                <a:solidFill>
                  <a:srgbClr val="953735"/>
                </a:solidFill>
              </a:rPr>
              <a:t>11. Using Technology Effectively </a:t>
            </a:r>
            <a:endParaRPr lang="en-US" dirty="0">
              <a:solidFill>
                <a:srgbClr val="953735"/>
              </a:solidFill>
            </a:endParaRPr>
          </a:p>
        </p:txBody>
      </p:sp>
      <p:sp>
        <p:nvSpPr>
          <p:cNvPr id="7" name="Content Placeholder 6"/>
          <p:cNvSpPr>
            <a:spLocks noGrp="1"/>
          </p:cNvSpPr>
          <p:nvPr>
            <p:ph idx="1"/>
          </p:nvPr>
        </p:nvSpPr>
        <p:spPr/>
        <p:txBody>
          <a:bodyPr>
            <a:normAutofit/>
          </a:bodyPr>
          <a:lstStyle/>
          <a:p>
            <a:r>
              <a:rPr lang="en-US" dirty="0" smtClean="0"/>
              <a:t>Overview of classroom technology</a:t>
            </a:r>
          </a:p>
          <a:p>
            <a:r>
              <a:rPr lang="en-US" dirty="0" smtClean="0"/>
              <a:t>Why use technology?</a:t>
            </a:r>
          </a:p>
          <a:p>
            <a:r>
              <a:rPr lang="en-US" dirty="0" smtClean="0"/>
              <a:t>ISTE Standards</a:t>
            </a:r>
          </a:p>
          <a:p>
            <a:r>
              <a:rPr lang="en-US" dirty="0" smtClean="0"/>
              <a:t>Technology models (TRACK and SAMR)</a:t>
            </a:r>
          </a:p>
          <a:p>
            <a:r>
              <a:rPr lang="en-US" dirty="0" smtClean="0"/>
              <a:t>Available technology (probes, simulations)</a:t>
            </a:r>
          </a:p>
          <a:p>
            <a:r>
              <a:rPr lang="en-US" dirty="0" smtClean="0"/>
              <a:t>Practical ideas for student use</a:t>
            </a:r>
          </a:p>
          <a:p>
            <a:r>
              <a:rPr lang="en-US" dirty="0" smtClean="0"/>
              <a:t>Strategies for implementing technology </a:t>
            </a:r>
          </a:p>
          <a:p>
            <a:endParaRPr lang="en-US" dirty="0"/>
          </a:p>
        </p:txBody>
      </p:sp>
    </p:spTree>
    <p:extLst>
      <p:ext uri="{BB962C8B-B14F-4D97-AF65-F5344CB8AC3E}">
        <p14:creationId xmlns:p14="http://schemas.microsoft.com/office/powerpoint/2010/main" val="3131865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510310"/>
            <a:ext cx="8229600" cy="907328"/>
          </a:xfrm>
        </p:spPr>
        <p:txBody>
          <a:bodyPr>
            <a:normAutofit fontScale="90000"/>
          </a:bodyPr>
          <a:lstStyle/>
          <a:p>
            <a:r>
              <a:rPr lang="en-US" dirty="0" smtClean="0">
                <a:solidFill>
                  <a:srgbClr val="953735"/>
                </a:solidFill>
              </a:rPr>
              <a:t>13. Minimizing Resistance to Inquiry</a:t>
            </a:r>
            <a:endParaRPr lang="en-US" dirty="0">
              <a:solidFill>
                <a:srgbClr val="953735"/>
              </a:solidFill>
            </a:endParaRPr>
          </a:p>
        </p:txBody>
      </p:sp>
      <p:sp>
        <p:nvSpPr>
          <p:cNvPr id="7" name="Content Placeholder 6"/>
          <p:cNvSpPr>
            <a:spLocks noGrp="1"/>
          </p:cNvSpPr>
          <p:nvPr>
            <p:ph idx="1"/>
          </p:nvPr>
        </p:nvSpPr>
        <p:spPr/>
        <p:txBody>
          <a:bodyPr/>
          <a:lstStyle/>
          <a:p>
            <a:r>
              <a:rPr lang="en-US" dirty="0" smtClean="0"/>
              <a:t>Students get bored with inquiry rather quickly.</a:t>
            </a:r>
          </a:p>
          <a:p>
            <a:r>
              <a:rPr lang="en-US" dirty="0" smtClean="0"/>
              <a:t>They would rather be told what they need to know rather than to work it out themselves.</a:t>
            </a:r>
          </a:p>
          <a:p>
            <a:r>
              <a:rPr lang="en-US" dirty="0" smtClean="0"/>
              <a:t>“A” students are often those who can memorize the best and know how to play the grade game.</a:t>
            </a:r>
          </a:p>
          <a:p>
            <a:r>
              <a:rPr lang="en-US" dirty="0" smtClean="0"/>
              <a:t>The benefits of inquiry need to be clearly and regularly stated for students, parents, admins.</a:t>
            </a:r>
          </a:p>
          <a:p>
            <a:endParaRPr lang="en-US" dirty="0"/>
          </a:p>
        </p:txBody>
      </p:sp>
    </p:spTree>
    <p:extLst>
      <p:ext uri="{BB962C8B-B14F-4D97-AF65-F5344CB8AC3E}">
        <p14:creationId xmlns:p14="http://schemas.microsoft.com/office/powerpoint/2010/main" val="2830609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510310"/>
            <a:ext cx="8229600" cy="907328"/>
          </a:xfrm>
        </p:spPr>
        <p:txBody>
          <a:bodyPr>
            <a:normAutofit fontScale="90000"/>
          </a:bodyPr>
          <a:lstStyle/>
          <a:p>
            <a:r>
              <a:rPr lang="en-US" dirty="0" smtClean="0">
                <a:solidFill>
                  <a:srgbClr val="953735"/>
                </a:solidFill>
              </a:rPr>
              <a:t>14. Enhancing Student Achievement </a:t>
            </a:r>
            <a:endParaRPr lang="en-US" dirty="0">
              <a:solidFill>
                <a:srgbClr val="953735"/>
              </a:solidFill>
            </a:endParaRPr>
          </a:p>
        </p:txBody>
      </p:sp>
      <p:sp>
        <p:nvSpPr>
          <p:cNvPr id="7" name="Content Placeholder 6"/>
          <p:cNvSpPr>
            <a:spLocks noGrp="1"/>
          </p:cNvSpPr>
          <p:nvPr>
            <p:ph idx="1"/>
          </p:nvPr>
        </p:nvSpPr>
        <p:spPr>
          <a:xfrm>
            <a:off x="457200" y="1600200"/>
            <a:ext cx="8421736" cy="4525963"/>
          </a:xfrm>
        </p:spPr>
        <p:txBody>
          <a:bodyPr/>
          <a:lstStyle/>
          <a:p>
            <a:r>
              <a:rPr lang="en-US" dirty="0" smtClean="0"/>
              <a:t>There is a wide array of teaching practices that can be used to increase achievement.</a:t>
            </a:r>
          </a:p>
          <a:p>
            <a:r>
              <a:rPr lang="en-US" dirty="0" smtClean="0"/>
              <a:t>Metacognition and self-regulation are among them.</a:t>
            </a:r>
          </a:p>
          <a:p>
            <a:pPr lvl="1"/>
            <a:r>
              <a:rPr lang="en-US" dirty="0" smtClean="0"/>
              <a:t>Metacognition = students knowing what they know</a:t>
            </a:r>
          </a:p>
          <a:p>
            <a:pPr lvl="1"/>
            <a:r>
              <a:rPr lang="en-US" dirty="0" smtClean="0"/>
              <a:t>Self-regulation = students using various strategies</a:t>
            </a:r>
          </a:p>
          <a:p>
            <a:r>
              <a:rPr lang="en-US" dirty="0" smtClean="0"/>
              <a:t>For instance, consider S = A</a:t>
            </a:r>
            <a:r>
              <a:rPr lang="en-US" baseline="-25000" dirty="0" smtClean="0"/>
              <a:t>i</a:t>
            </a:r>
            <a:r>
              <a:rPr lang="en-US" dirty="0" smtClean="0"/>
              <a:t>A</a:t>
            </a:r>
            <a:r>
              <a:rPr lang="en-US" baseline="-25000" dirty="0" smtClean="0"/>
              <a:t>l</a:t>
            </a:r>
            <a:r>
              <a:rPr lang="en-US" dirty="0" smtClean="0"/>
              <a:t>ME</a:t>
            </a:r>
            <a:r>
              <a:rPr lang="en-US" baseline="-25000" dirty="0" smtClean="0"/>
              <a:t>1</a:t>
            </a:r>
            <a:r>
              <a:rPr lang="en-US" dirty="0" smtClean="0"/>
              <a:t>E</a:t>
            </a:r>
            <a:r>
              <a:rPr lang="en-US" baseline="-25000" dirty="0" smtClean="0"/>
              <a:t>2</a:t>
            </a:r>
          </a:p>
        </p:txBody>
      </p:sp>
    </p:spTree>
    <p:extLst>
      <p:ext uri="{BB962C8B-B14F-4D97-AF65-F5344CB8AC3E}">
        <p14:creationId xmlns:p14="http://schemas.microsoft.com/office/powerpoint/2010/main" val="2398183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510310"/>
            <a:ext cx="8229600" cy="907328"/>
          </a:xfrm>
        </p:spPr>
        <p:txBody>
          <a:bodyPr/>
          <a:lstStyle/>
          <a:p>
            <a:r>
              <a:rPr lang="en-US" dirty="0" smtClean="0">
                <a:solidFill>
                  <a:srgbClr val="953735"/>
                </a:solidFill>
              </a:rPr>
              <a:t>15. Active Engagement </a:t>
            </a:r>
            <a:endParaRPr lang="en-US" dirty="0">
              <a:solidFill>
                <a:srgbClr val="953735"/>
              </a:solidFill>
            </a:endParaRPr>
          </a:p>
        </p:txBody>
      </p:sp>
      <p:sp>
        <p:nvSpPr>
          <p:cNvPr id="7" name="Content Placeholder 6"/>
          <p:cNvSpPr>
            <a:spLocks noGrp="1"/>
          </p:cNvSpPr>
          <p:nvPr>
            <p:ph idx="1"/>
          </p:nvPr>
        </p:nvSpPr>
        <p:spPr/>
        <p:txBody>
          <a:bodyPr/>
          <a:lstStyle/>
          <a:p>
            <a:r>
              <a:rPr lang="en-US" dirty="0" smtClean="0"/>
              <a:t>These are techniques that teachers can use:</a:t>
            </a:r>
          </a:p>
          <a:p>
            <a:pPr lvl="1"/>
            <a:r>
              <a:rPr lang="en-US" dirty="0" smtClean="0"/>
              <a:t>Worksheets</a:t>
            </a:r>
          </a:p>
          <a:p>
            <a:pPr lvl="1"/>
            <a:r>
              <a:rPr lang="en-US" dirty="0" smtClean="0"/>
              <a:t>Whiteboards</a:t>
            </a:r>
          </a:p>
          <a:p>
            <a:pPr lvl="1"/>
            <a:r>
              <a:rPr lang="en-US" dirty="0" smtClean="0"/>
              <a:t>Socratic dialogues</a:t>
            </a:r>
          </a:p>
          <a:p>
            <a:pPr lvl="1"/>
            <a:r>
              <a:rPr lang="en-US" dirty="0" smtClean="0"/>
              <a:t>Peer teaching</a:t>
            </a:r>
          </a:p>
          <a:p>
            <a:pPr lvl="1"/>
            <a:r>
              <a:rPr lang="en-US" dirty="0" smtClean="0"/>
              <a:t>Practice tests</a:t>
            </a:r>
          </a:p>
          <a:p>
            <a:pPr lvl="1"/>
            <a:r>
              <a:rPr lang="en-US" dirty="0" smtClean="0"/>
              <a:t>Exam question writing</a:t>
            </a:r>
          </a:p>
          <a:p>
            <a:pPr lvl="1"/>
            <a:r>
              <a:rPr lang="en-US" smtClean="0"/>
              <a:t>Reciprocal </a:t>
            </a:r>
            <a:r>
              <a:rPr lang="en-US" dirty="0" smtClean="0"/>
              <a:t>reading and listening</a:t>
            </a:r>
          </a:p>
          <a:p>
            <a:pPr lvl="1"/>
            <a:endParaRPr lang="en-US" dirty="0"/>
          </a:p>
        </p:txBody>
      </p:sp>
    </p:spTree>
    <p:extLst>
      <p:ext uri="{BB962C8B-B14F-4D97-AF65-F5344CB8AC3E}">
        <p14:creationId xmlns:p14="http://schemas.microsoft.com/office/powerpoint/2010/main" val="1783748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510310"/>
            <a:ext cx="8229600" cy="907328"/>
          </a:xfrm>
        </p:spPr>
        <p:txBody>
          <a:bodyPr/>
          <a:lstStyle/>
          <a:p>
            <a:r>
              <a:rPr lang="en-US" dirty="0" smtClean="0">
                <a:solidFill>
                  <a:srgbClr val="953735"/>
                </a:solidFill>
              </a:rPr>
              <a:t>16. Cooperative Learning </a:t>
            </a:r>
            <a:endParaRPr lang="en-US" dirty="0">
              <a:solidFill>
                <a:srgbClr val="953735"/>
              </a:solidFill>
            </a:endParaRPr>
          </a:p>
        </p:txBody>
      </p:sp>
      <p:sp>
        <p:nvSpPr>
          <p:cNvPr id="7" name="Content Placeholder 6"/>
          <p:cNvSpPr>
            <a:spLocks noGrp="1"/>
          </p:cNvSpPr>
          <p:nvPr>
            <p:ph idx="1"/>
          </p:nvPr>
        </p:nvSpPr>
        <p:spPr/>
        <p:txBody>
          <a:bodyPr/>
          <a:lstStyle/>
          <a:p>
            <a:r>
              <a:rPr lang="en-US" dirty="0" smtClean="0"/>
              <a:t>Cooperative learning is not the typical group learning seen in most classrooms.</a:t>
            </a:r>
          </a:p>
          <a:p>
            <a:r>
              <a:rPr lang="en-US" dirty="0" smtClean="0"/>
              <a:t>Among most effective methods for learning</a:t>
            </a:r>
          </a:p>
          <a:p>
            <a:r>
              <a:rPr lang="en-US" dirty="0" smtClean="0"/>
              <a:t>Cooperative learning has very specific guidelines built into it.</a:t>
            </a:r>
          </a:p>
          <a:p>
            <a:r>
              <a:rPr lang="en-US" dirty="0" smtClean="0"/>
              <a:t>Johnson, Johnson, &amp; </a:t>
            </a:r>
            <a:r>
              <a:rPr lang="en-US" dirty="0" err="1" smtClean="0"/>
              <a:t>Holobeck</a:t>
            </a:r>
            <a:r>
              <a:rPr lang="en-US" dirty="0" smtClean="0"/>
              <a:t>, </a:t>
            </a:r>
            <a:r>
              <a:rPr lang="en-US" i="1" dirty="0" smtClean="0"/>
              <a:t>Circles of Learning</a:t>
            </a:r>
            <a:r>
              <a:rPr lang="en-US" dirty="0" smtClean="0"/>
              <a:t>, uses the </a:t>
            </a:r>
            <a:r>
              <a:rPr lang="en-US" b="1" dirty="0" smtClean="0"/>
              <a:t>PIGS Face </a:t>
            </a:r>
            <a:r>
              <a:rPr lang="en-US" dirty="0" smtClean="0"/>
              <a:t>acronym as a reminder</a:t>
            </a:r>
            <a:r>
              <a:rPr lang="en-US" dirty="0" smtClean="0"/>
              <a:t>.</a:t>
            </a:r>
            <a:r>
              <a:rPr lang="en-US" sz="1800" dirty="0" smtClean="0"/>
              <a:t> (+interdepend, </a:t>
            </a:r>
            <a:r>
              <a:rPr lang="en-US" sz="1800" dirty="0" err="1" smtClean="0"/>
              <a:t>indiv</a:t>
            </a:r>
            <a:r>
              <a:rPr lang="en-US" sz="1800" dirty="0" err="1" smtClean="0"/>
              <a:t>id</a:t>
            </a:r>
            <a:r>
              <a:rPr lang="en-US" sz="1800" dirty="0" smtClean="0"/>
              <a:t> account, group process, social skills</a:t>
            </a:r>
            <a:r>
              <a:rPr lang="en-US" sz="1800" smtClean="0"/>
              <a:t>, face)</a:t>
            </a:r>
            <a:endParaRPr lang="en-US" sz="1800" dirty="0" smtClean="0"/>
          </a:p>
          <a:p>
            <a:endParaRPr lang="en-US" dirty="0" smtClean="0"/>
          </a:p>
        </p:txBody>
      </p:sp>
    </p:spTree>
    <p:extLst>
      <p:ext uri="{BB962C8B-B14F-4D97-AF65-F5344CB8AC3E}">
        <p14:creationId xmlns:p14="http://schemas.microsoft.com/office/powerpoint/2010/main" val="33197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510310"/>
            <a:ext cx="8229600" cy="907328"/>
          </a:xfrm>
        </p:spPr>
        <p:txBody>
          <a:bodyPr/>
          <a:lstStyle/>
          <a:p>
            <a:r>
              <a:rPr lang="en-US" dirty="0" smtClean="0">
                <a:solidFill>
                  <a:srgbClr val="953735"/>
                </a:solidFill>
              </a:rPr>
              <a:t>25. Social and Emotional Learning </a:t>
            </a:r>
            <a:endParaRPr lang="en-US" dirty="0">
              <a:solidFill>
                <a:srgbClr val="953735"/>
              </a:solidFill>
            </a:endParaRPr>
          </a:p>
        </p:txBody>
      </p:sp>
      <p:sp>
        <p:nvSpPr>
          <p:cNvPr id="7" name="Content Placeholder 6"/>
          <p:cNvSpPr>
            <a:spLocks noGrp="1"/>
          </p:cNvSpPr>
          <p:nvPr>
            <p:ph idx="1"/>
          </p:nvPr>
        </p:nvSpPr>
        <p:spPr/>
        <p:txBody>
          <a:bodyPr/>
          <a:lstStyle/>
          <a:p>
            <a:r>
              <a:rPr lang="en-US" dirty="0" smtClean="0"/>
              <a:t>As teachers we should attempt to educate the whole student – not just the academic part.</a:t>
            </a:r>
          </a:p>
          <a:p>
            <a:r>
              <a:rPr lang="en-US" dirty="0" smtClean="0"/>
              <a:t>Student academic achievement is strongly related to social &amp; emotional well-being.</a:t>
            </a:r>
          </a:p>
          <a:p>
            <a:r>
              <a:rPr lang="en-US" dirty="0" smtClean="0"/>
              <a:t>Social Skills and Emotional Skills – self management, self awareness, relationship skills, decision-making skills, etc.</a:t>
            </a:r>
          </a:p>
          <a:p>
            <a:r>
              <a:rPr lang="en-US" dirty="0" smtClean="0"/>
              <a:t>Support networks…</a:t>
            </a:r>
          </a:p>
          <a:p>
            <a:endParaRPr lang="en-US" dirty="0" smtClean="0"/>
          </a:p>
          <a:p>
            <a:endParaRPr lang="en-US" dirty="0"/>
          </a:p>
        </p:txBody>
      </p:sp>
    </p:spTree>
    <p:extLst>
      <p:ext uri="{BB962C8B-B14F-4D97-AF65-F5344CB8AC3E}">
        <p14:creationId xmlns:p14="http://schemas.microsoft.com/office/powerpoint/2010/main" val="1768540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510310"/>
            <a:ext cx="8229600" cy="907328"/>
          </a:xfrm>
        </p:spPr>
        <p:txBody>
          <a:bodyPr>
            <a:normAutofit/>
          </a:bodyPr>
          <a:lstStyle/>
          <a:p>
            <a:r>
              <a:rPr lang="en-US" b="1" i="1" dirty="0" smtClean="0">
                <a:solidFill>
                  <a:srgbClr val="953735"/>
                </a:solidFill>
              </a:rPr>
              <a:t>Teaching High School Physics</a:t>
            </a:r>
            <a:endParaRPr lang="en-US" b="1" i="1" dirty="0">
              <a:solidFill>
                <a:srgbClr val="953735"/>
              </a:solidFill>
            </a:endParaRPr>
          </a:p>
        </p:txBody>
      </p:sp>
      <p:sp>
        <p:nvSpPr>
          <p:cNvPr id="7" name="Content Placeholder 6"/>
          <p:cNvSpPr>
            <a:spLocks noGrp="1"/>
          </p:cNvSpPr>
          <p:nvPr>
            <p:ph idx="1"/>
          </p:nvPr>
        </p:nvSpPr>
        <p:spPr>
          <a:xfrm>
            <a:off x="457199" y="1600200"/>
            <a:ext cx="8512453" cy="4525963"/>
          </a:xfrm>
        </p:spPr>
        <p:txBody>
          <a:bodyPr>
            <a:normAutofit/>
          </a:bodyPr>
          <a:lstStyle/>
          <a:p>
            <a:r>
              <a:rPr lang="en-US" dirty="0" smtClean="0"/>
              <a:t>Intended for: </a:t>
            </a:r>
          </a:p>
          <a:p>
            <a:pPr lvl="1"/>
            <a:r>
              <a:rPr lang="en-US" dirty="0" smtClean="0"/>
              <a:t>physics teacher education</a:t>
            </a:r>
          </a:p>
          <a:p>
            <a:pPr lvl="1"/>
            <a:r>
              <a:rPr lang="en-US" dirty="0" smtClean="0"/>
              <a:t>in-service teachers</a:t>
            </a:r>
          </a:p>
          <a:p>
            <a:r>
              <a:rPr lang="en-US" dirty="0" smtClean="0"/>
              <a:t>Book availability:</a:t>
            </a:r>
          </a:p>
          <a:p>
            <a:pPr lvl="1"/>
            <a:r>
              <a:rPr lang="en-US" dirty="0" err="1" smtClean="0">
                <a:hlinkClick r:id="rId4"/>
              </a:rPr>
              <a:t>Amazon.com</a:t>
            </a:r>
            <a:r>
              <a:rPr lang="en-US" dirty="0" smtClean="0"/>
              <a:t> (for Kindle Reader)</a:t>
            </a:r>
          </a:p>
          <a:p>
            <a:pPr lvl="1"/>
            <a:r>
              <a:rPr lang="en-US" dirty="0" smtClean="0">
                <a:hlinkClick r:id="rId5"/>
              </a:rPr>
              <a:t>Google Play Books </a:t>
            </a:r>
            <a:r>
              <a:rPr lang="en-US" dirty="0" smtClean="0"/>
              <a:t>(for browser)</a:t>
            </a:r>
          </a:p>
          <a:p>
            <a:r>
              <a:rPr lang="en-US" dirty="0" smtClean="0"/>
              <a:t>Visit our books’ website:</a:t>
            </a:r>
          </a:p>
          <a:p>
            <a:pPr marL="0" indent="0">
              <a:buNone/>
            </a:pPr>
            <a:r>
              <a:rPr lang="en-US" dirty="0" err="1" smtClean="0">
                <a:hlinkClick r:id="rId6"/>
              </a:rPr>
              <a:t>sites.google.com</a:t>
            </a:r>
            <a:r>
              <a:rPr lang="en-US" dirty="0" smtClean="0">
                <a:hlinkClick r:id="rId6"/>
              </a:rPr>
              <a:t>/site/</a:t>
            </a:r>
            <a:r>
              <a:rPr lang="en-US" dirty="0" err="1" smtClean="0">
                <a:hlinkClick r:id="rId6"/>
              </a:rPr>
              <a:t>teachinghighschoolphysics</a:t>
            </a:r>
            <a:r>
              <a:rPr lang="en-US" dirty="0" smtClean="0">
                <a:hlinkClick r:id="rId6"/>
              </a:rPr>
              <a:t>/</a:t>
            </a:r>
            <a:endParaRPr lang="en-US" dirty="0"/>
          </a:p>
        </p:txBody>
      </p:sp>
    </p:spTree>
    <p:extLst>
      <p:ext uri="{BB962C8B-B14F-4D97-AF65-F5344CB8AC3E}">
        <p14:creationId xmlns:p14="http://schemas.microsoft.com/office/powerpoint/2010/main" val="3623488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7" name="Content Placeholder 6"/>
          <p:cNvSpPr>
            <a:spLocks noGrp="1"/>
          </p:cNvSpPr>
          <p:nvPr>
            <p:ph idx="1"/>
          </p:nvPr>
        </p:nvSpPr>
        <p:spPr/>
        <p:txBody>
          <a:bodyPr/>
          <a:lstStyle/>
          <a:p>
            <a:endParaRPr lang="en-US"/>
          </a:p>
        </p:txBody>
      </p:sp>
    </p:spTree>
    <p:extLst>
      <p:ext uri="{BB962C8B-B14F-4D97-AF65-F5344CB8AC3E}">
        <p14:creationId xmlns:p14="http://schemas.microsoft.com/office/powerpoint/2010/main" val="932449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498970"/>
            <a:ext cx="8229600" cy="918668"/>
          </a:xfrm>
        </p:spPr>
        <p:txBody>
          <a:bodyPr/>
          <a:lstStyle/>
          <a:p>
            <a:r>
              <a:rPr lang="en-US" dirty="0" smtClean="0">
                <a:solidFill>
                  <a:schemeClr val="accent2">
                    <a:lumMod val="75000"/>
                  </a:schemeClr>
                </a:solidFill>
              </a:rPr>
              <a:t>5. Inquiry in Introductory Physics </a:t>
            </a:r>
            <a:endParaRPr lang="en-US" dirty="0">
              <a:solidFill>
                <a:schemeClr val="accent2">
                  <a:lumMod val="75000"/>
                </a:schemeClr>
              </a:solidFill>
            </a:endParaRPr>
          </a:p>
        </p:txBody>
      </p:sp>
      <p:sp>
        <p:nvSpPr>
          <p:cNvPr id="7" name="Content Placeholder 6"/>
          <p:cNvSpPr>
            <a:spLocks noGrp="1"/>
          </p:cNvSpPr>
          <p:nvPr>
            <p:ph idx="1"/>
          </p:nvPr>
        </p:nvSpPr>
        <p:spPr/>
        <p:txBody>
          <a:bodyPr/>
          <a:lstStyle/>
          <a:p>
            <a:r>
              <a:rPr lang="en-US" dirty="0" smtClean="0"/>
              <a:t>It is important for teachers to understand the nature of inquiry.</a:t>
            </a:r>
          </a:p>
          <a:p>
            <a:r>
              <a:rPr lang="en-US" dirty="0" smtClean="0"/>
              <a:t>Science is both process and product.</a:t>
            </a:r>
          </a:p>
          <a:p>
            <a:r>
              <a:rPr lang="en-US" dirty="0" smtClean="0"/>
              <a:t>Teaching content without process is teaching history and not science.</a:t>
            </a:r>
          </a:p>
          <a:p>
            <a:r>
              <a:rPr lang="en-US" dirty="0" smtClean="0"/>
              <a:t>If students don’t learn process, they don’t learn how to think.</a:t>
            </a:r>
            <a:endParaRPr lang="en-US" dirty="0"/>
          </a:p>
        </p:txBody>
      </p:sp>
    </p:spTree>
    <p:extLst>
      <p:ext uri="{BB962C8B-B14F-4D97-AF65-F5344CB8AC3E}">
        <p14:creationId xmlns:p14="http://schemas.microsoft.com/office/powerpoint/2010/main" val="2486663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498970"/>
            <a:ext cx="8229600" cy="918668"/>
          </a:xfrm>
        </p:spPr>
        <p:txBody>
          <a:bodyPr/>
          <a:lstStyle/>
          <a:p>
            <a:r>
              <a:rPr lang="en-US" dirty="0" smtClean="0">
                <a:solidFill>
                  <a:srgbClr val="953735"/>
                </a:solidFill>
              </a:rPr>
              <a:t>6. Levels of Inquiry</a:t>
            </a:r>
            <a:endParaRPr lang="en-US" dirty="0">
              <a:solidFill>
                <a:srgbClr val="953735"/>
              </a:solidFill>
            </a:endParaRPr>
          </a:p>
        </p:txBody>
      </p:sp>
      <p:pic>
        <p:nvPicPr>
          <p:cNvPr id="4" name="table"/>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57200" y="1524000"/>
            <a:ext cx="8305800" cy="4263155"/>
          </a:xfrm>
          <a:prstGeom prst="rect">
            <a:avLst/>
          </a:prstGeom>
        </p:spPr>
      </p:pic>
    </p:spTree>
    <p:extLst>
      <p:ext uri="{BB962C8B-B14F-4D97-AF65-F5344CB8AC3E}">
        <p14:creationId xmlns:p14="http://schemas.microsoft.com/office/powerpoint/2010/main" val="88498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solidFill>
                  <a:srgbClr val="953735"/>
                </a:solidFill>
              </a:rPr>
              <a:t>Learning Sequence: v constant</a:t>
            </a:r>
            <a:endParaRPr lang="en-US" dirty="0">
              <a:solidFill>
                <a:srgbClr val="953735"/>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726929415"/>
              </p:ext>
            </p:extLst>
          </p:nvPr>
        </p:nvGraphicFramePr>
        <p:xfrm>
          <a:off x="526111" y="1397000"/>
          <a:ext cx="8148711" cy="4729479"/>
        </p:xfrm>
        <a:graphic>
          <a:graphicData uri="http://schemas.openxmlformats.org/drawingml/2006/table">
            <a:tbl>
              <a:tblPr firstRow="1" bandRow="1">
                <a:tableStyleId>{21E4AEA4-8DFA-4A89-87EB-49C32662AFE0}</a:tableStyleId>
              </a:tblPr>
              <a:tblGrid>
                <a:gridCol w="2716237"/>
                <a:gridCol w="2716237"/>
                <a:gridCol w="2716237"/>
              </a:tblGrid>
              <a:tr h="370840">
                <a:tc>
                  <a:txBody>
                    <a:bodyPr/>
                    <a:lstStyle/>
                    <a:p>
                      <a:pPr algn="ctr"/>
                      <a:r>
                        <a:rPr lang="en-US" dirty="0" smtClean="0"/>
                        <a:t>Discovery Learning</a:t>
                      </a:r>
                      <a:endParaRPr lang="en-US" dirty="0"/>
                    </a:p>
                  </a:txBody>
                  <a:tcPr/>
                </a:tc>
                <a:tc>
                  <a:txBody>
                    <a:bodyPr/>
                    <a:lstStyle/>
                    <a:p>
                      <a:pPr algn="ctr"/>
                      <a:r>
                        <a:rPr lang="en-US" dirty="0" smtClean="0"/>
                        <a:t>Interactive Demonstration</a:t>
                      </a:r>
                      <a:endParaRPr lang="en-US" dirty="0"/>
                    </a:p>
                  </a:txBody>
                  <a:tcPr/>
                </a:tc>
                <a:tc>
                  <a:txBody>
                    <a:bodyPr/>
                    <a:lstStyle/>
                    <a:p>
                      <a:pPr algn="ctr"/>
                      <a:r>
                        <a:rPr lang="en-US" dirty="0" smtClean="0"/>
                        <a:t>Inquiry Lesson</a:t>
                      </a:r>
                      <a:endParaRPr lang="en-US" dirty="0"/>
                    </a:p>
                  </a:txBody>
                  <a:tcPr/>
                </a:tc>
              </a:tr>
              <a:tr h="370840">
                <a:tc>
                  <a:txBody>
                    <a:bodyPr/>
                    <a:lstStyle/>
                    <a:p>
                      <a:r>
                        <a:rPr lang="en-US" sz="1400" kern="1200" dirty="0" smtClean="0">
                          <a:solidFill>
                            <a:schemeClr val="dk1"/>
                          </a:solidFill>
                          <a:effectLst/>
                          <a:latin typeface="+mn-lt"/>
                          <a:ea typeface="+mn-ea"/>
                          <a:cs typeface="+mn-cs"/>
                        </a:rPr>
                        <a:t>Using a constant motion vehicle, have students describe that motion. What does one mean by motion? What is “frame of reference”? What is the “origin”? What does one mean by “direction”? What aspects of motion are “quantifiable”? What does one mean by “speed”? What does one mean by “time”? What does one mean by “constant speed”? How does one </a:t>
                      </a:r>
                      <a:r>
                        <a:rPr lang="en-US" sz="1400" i="1" kern="1200" dirty="0" smtClean="0">
                          <a:solidFill>
                            <a:schemeClr val="dk1"/>
                          </a:solidFill>
                          <a:effectLst/>
                          <a:latin typeface="+mn-lt"/>
                          <a:ea typeface="+mn-ea"/>
                          <a:cs typeface="+mn-cs"/>
                        </a:rPr>
                        <a:t>know</a:t>
                      </a:r>
                      <a:r>
                        <a:rPr lang="en-US" sz="1400" kern="1200" dirty="0" smtClean="0">
                          <a:solidFill>
                            <a:schemeClr val="dk1"/>
                          </a:solidFill>
                          <a:effectLst/>
                          <a:latin typeface="+mn-lt"/>
                          <a:ea typeface="+mn-ea"/>
                          <a:cs typeface="+mn-cs"/>
                        </a:rPr>
                        <a:t> when one is seeing constant speed? Distinguish between position and distance and between speed and velocity. Introduce sign convention “right is positive; left is negative” and similar including directions such as north versus south and east versus west.</a:t>
                      </a:r>
                      <a:r>
                        <a:rPr lang="en-US" sz="1400" dirty="0" smtClean="0">
                          <a:effectLst/>
                        </a:rPr>
                        <a:t> </a:t>
                      </a:r>
                      <a:endParaRPr lang="en-US" sz="1400" dirty="0"/>
                    </a:p>
                  </a:txBody>
                  <a:tcPr/>
                </a:tc>
                <a:tc>
                  <a:txBody>
                    <a:bodyPr/>
                    <a:lstStyle/>
                    <a:p>
                      <a:r>
                        <a:rPr lang="en-US" sz="1400" kern="1200" dirty="0" smtClean="0">
                          <a:solidFill>
                            <a:schemeClr val="dk1"/>
                          </a:solidFill>
                          <a:effectLst/>
                          <a:latin typeface="+mn-lt"/>
                          <a:ea typeface="+mn-ea"/>
                          <a:cs typeface="+mn-cs"/>
                        </a:rPr>
                        <a:t>Tie a constant motion vehicle to a string and fix the free end of the string to a point on the ground thus allowing the vehicle to move with circular motion. Have students predict average speed and average velocity after one complete circle. After one circuit, examine the concepts of distance and displacement with respect to the origin. Distinguish between vector and scalar quantities distance versus displacement and speed versus velocity. Distinguish between average speed, </a:t>
                      </a:r>
                      <a:r>
                        <a:rPr lang="en-US" sz="1400" i="1" kern="1200" dirty="0" smtClean="0">
                          <a:solidFill>
                            <a:schemeClr val="dk1"/>
                          </a:solidFill>
                          <a:effectLst/>
                          <a:latin typeface="+mn-lt"/>
                          <a:ea typeface="+mn-ea"/>
                          <a:cs typeface="+mn-cs"/>
                        </a:rPr>
                        <a:t>s</a:t>
                      </a:r>
                      <a:r>
                        <a:rPr lang="en-US" sz="1400" i="1" kern="1200" baseline="-25000" dirty="0" smtClean="0">
                          <a:solidFill>
                            <a:schemeClr val="dk1"/>
                          </a:solidFill>
                          <a:effectLst/>
                          <a:latin typeface="+mn-lt"/>
                          <a:ea typeface="+mn-ea"/>
                          <a:cs typeface="+mn-cs"/>
                        </a:rPr>
                        <a:t>ave</a:t>
                      </a:r>
                      <a:r>
                        <a:rPr lang="en-US" sz="1400" kern="1200" dirty="0" smtClean="0">
                          <a:solidFill>
                            <a:schemeClr val="dk1"/>
                          </a:solidFill>
                          <a:effectLst/>
                          <a:latin typeface="+mn-lt"/>
                          <a:ea typeface="+mn-ea"/>
                          <a:cs typeface="+mn-cs"/>
                        </a:rPr>
                        <a:t>, and average velocity, </a:t>
                      </a:r>
                      <a:r>
                        <a:rPr lang="en-US" sz="1400" i="1" kern="1200" dirty="0" err="1" smtClean="0">
                          <a:solidFill>
                            <a:schemeClr val="dk1"/>
                          </a:solidFill>
                          <a:effectLst/>
                          <a:latin typeface="+mn-lt"/>
                          <a:ea typeface="+mn-ea"/>
                          <a:cs typeface="+mn-cs"/>
                        </a:rPr>
                        <a:t>v</a:t>
                      </a:r>
                      <a:r>
                        <a:rPr lang="en-US" sz="1400" i="1" kern="1200" baseline="-25000" dirty="0" err="1" smtClean="0">
                          <a:solidFill>
                            <a:schemeClr val="dk1"/>
                          </a:solidFill>
                          <a:effectLst/>
                          <a:latin typeface="+mn-lt"/>
                          <a:ea typeface="+mn-ea"/>
                          <a:cs typeface="+mn-cs"/>
                        </a:rPr>
                        <a:t>ave</a:t>
                      </a:r>
                      <a:r>
                        <a:rPr lang="en-US" sz="1400" kern="1200" dirty="0" smtClean="0">
                          <a:solidFill>
                            <a:schemeClr val="dk1"/>
                          </a:solidFill>
                          <a:effectLst/>
                          <a:latin typeface="+mn-lt"/>
                          <a:ea typeface="+mn-ea"/>
                          <a:cs typeface="+mn-cs"/>
                        </a:rPr>
                        <a:t>.</a:t>
                      </a:r>
                      <a:r>
                        <a:rPr lang="en-US" sz="1400" dirty="0" smtClean="0">
                          <a:effectLst/>
                        </a:rPr>
                        <a:t> </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dk1"/>
                          </a:solidFill>
                          <a:effectLst/>
                          <a:latin typeface="+mn-lt"/>
                          <a:ea typeface="+mn-ea"/>
                          <a:cs typeface="+mn-cs"/>
                        </a:rPr>
                        <a:t>Inquiry Lesson:</a:t>
                      </a:r>
                      <a:r>
                        <a:rPr lang="en-US" sz="1400" kern="1200" dirty="0" smtClean="0">
                          <a:solidFill>
                            <a:schemeClr val="dk1"/>
                          </a:solidFill>
                          <a:effectLst/>
                          <a:latin typeface="+mn-lt"/>
                          <a:ea typeface="+mn-ea"/>
                          <a:cs typeface="+mn-cs"/>
                        </a:rPr>
                        <a:t> Derive the relationship </a:t>
                      </a:r>
                      <a:r>
                        <a:rPr lang="en-US" sz="1400" i="1" kern="1200" dirty="0" smtClean="0">
                          <a:solidFill>
                            <a:schemeClr val="dk1"/>
                          </a:solidFill>
                          <a:effectLst/>
                          <a:latin typeface="+mn-lt"/>
                          <a:ea typeface="+mn-ea"/>
                          <a:cs typeface="+mn-cs"/>
                        </a:rPr>
                        <a:t>x = </a:t>
                      </a:r>
                      <a:r>
                        <a:rPr lang="en-US" sz="1400" i="1" kern="1200" dirty="0" err="1" smtClean="0">
                          <a:solidFill>
                            <a:schemeClr val="dk1"/>
                          </a:solidFill>
                          <a:effectLst/>
                          <a:latin typeface="+mn-lt"/>
                          <a:ea typeface="+mn-ea"/>
                          <a:cs typeface="+mn-cs"/>
                        </a:rPr>
                        <a:t>v</a:t>
                      </a:r>
                      <a:r>
                        <a:rPr lang="en-US" sz="1400" i="1" kern="1200" baseline="-25000" dirty="0" err="1" smtClean="0">
                          <a:solidFill>
                            <a:schemeClr val="dk1"/>
                          </a:solidFill>
                          <a:effectLst/>
                          <a:latin typeface="+mn-lt"/>
                          <a:ea typeface="+mn-ea"/>
                          <a:cs typeface="+mn-cs"/>
                        </a:rPr>
                        <a:t>ave</a:t>
                      </a:r>
                      <a:r>
                        <a:rPr lang="en-US" sz="1400" i="1" kern="1200" dirty="0" err="1" smtClean="0">
                          <a:solidFill>
                            <a:schemeClr val="dk1"/>
                          </a:solidFill>
                          <a:effectLst/>
                          <a:latin typeface="+mn-lt"/>
                          <a:ea typeface="+mn-ea"/>
                          <a:cs typeface="+mn-cs"/>
                        </a:rPr>
                        <a:t>t</a:t>
                      </a:r>
                      <a:r>
                        <a:rPr lang="en-US" sz="1400" i="1" kern="1200" dirty="0" smtClean="0">
                          <a:solidFill>
                            <a:schemeClr val="dk1"/>
                          </a:solidFill>
                          <a:effectLst/>
                          <a:latin typeface="+mn-lt"/>
                          <a:ea typeface="+mn-ea"/>
                          <a:cs typeface="+mn-cs"/>
                        </a:rPr>
                        <a:t> + x</a:t>
                      </a:r>
                      <a:r>
                        <a:rPr lang="en-US" sz="1400" i="1" kern="1200" baseline="-25000" dirty="0" smtClean="0">
                          <a:solidFill>
                            <a:schemeClr val="dk1"/>
                          </a:solidFill>
                          <a:effectLst/>
                          <a:latin typeface="+mn-lt"/>
                          <a:ea typeface="+mn-ea"/>
                          <a:cs typeface="+mn-cs"/>
                        </a:rPr>
                        <a:t>o</a:t>
                      </a:r>
                      <a:r>
                        <a:rPr lang="en-US" sz="1400" kern="1200" dirty="0" smtClean="0">
                          <a:solidFill>
                            <a:schemeClr val="dk1"/>
                          </a:solidFill>
                          <a:effectLst/>
                          <a:latin typeface="+mn-lt"/>
                          <a:ea typeface="+mn-ea"/>
                          <a:cs typeface="+mn-cs"/>
                        </a:rPr>
                        <a:t> from a position versus time graph using the description of a straight line from algebra, </a:t>
                      </a:r>
                      <a:r>
                        <a:rPr lang="en-US" sz="1400" i="1" kern="1200" dirty="0" smtClean="0">
                          <a:solidFill>
                            <a:schemeClr val="dk1"/>
                          </a:solidFill>
                          <a:effectLst/>
                          <a:latin typeface="+mn-lt"/>
                          <a:ea typeface="+mn-ea"/>
                          <a:cs typeface="+mn-cs"/>
                        </a:rPr>
                        <a:t>y = mx + b</a:t>
                      </a:r>
                      <a:r>
                        <a:rPr lang="en-US" sz="1400" kern="1200" dirty="0" smtClean="0">
                          <a:solidFill>
                            <a:schemeClr val="dk1"/>
                          </a:solidFill>
                          <a:effectLst/>
                          <a:latin typeface="+mn-lt"/>
                          <a:ea typeface="+mn-ea"/>
                          <a:cs typeface="+mn-cs"/>
                        </a:rPr>
                        <a:t>. Help students realize that </a:t>
                      </a:r>
                      <a:r>
                        <a:rPr lang="en-US" sz="1400" i="1" kern="1200" dirty="0" smtClean="0">
                          <a:solidFill>
                            <a:schemeClr val="dk1"/>
                          </a:solidFill>
                          <a:effectLst/>
                          <a:latin typeface="+mn-lt"/>
                          <a:ea typeface="+mn-ea"/>
                          <a:cs typeface="+mn-cs"/>
                        </a:rPr>
                        <a:t>s</a:t>
                      </a:r>
                      <a:r>
                        <a:rPr lang="en-US" sz="1400" i="1" kern="1200" baseline="-25000" dirty="0" smtClean="0">
                          <a:solidFill>
                            <a:schemeClr val="dk1"/>
                          </a:solidFill>
                          <a:effectLst/>
                          <a:latin typeface="+mn-lt"/>
                          <a:ea typeface="+mn-ea"/>
                          <a:cs typeface="+mn-cs"/>
                        </a:rPr>
                        <a:t>ave</a:t>
                      </a:r>
                      <a:r>
                        <a:rPr lang="en-US" sz="1400" kern="1200" dirty="0" smtClean="0">
                          <a:solidFill>
                            <a:schemeClr val="dk1"/>
                          </a:solidFill>
                          <a:effectLst/>
                          <a:latin typeface="+mn-lt"/>
                          <a:ea typeface="+mn-ea"/>
                          <a:cs typeface="+mn-cs"/>
                        </a:rPr>
                        <a:t> =</a:t>
                      </a:r>
                      <a:r>
                        <a:rPr lang="en-US" sz="1400" i="1" kern="1200" dirty="0" smtClean="0">
                          <a:solidFill>
                            <a:schemeClr val="dk1"/>
                          </a:solidFill>
                          <a:effectLst/>
                          <a:latin typeface="+mn-lt"/>
                          <a:ea typeface="+mn-ea"/>
                          <a:cs typeface="+mn-cs"/>
                        </a:rPr>
                        <a:t> (X – Xo)/</a:t>
                      </a:r>
                      <a:r>
                        <a:rPr lang="en-US" sz="1400" kern="1200" dirty="0" err="1" smtClean="0">
                          <a:solidFill>
                            <a:schemeClr val="dk1"/>
                          </a:solidFill>
                          <a:effectLst/>
                          <a:latin typeface="+mn-lt"/>
                          <a:ea typeface="+mn-ea"/>
                          <a:cs typeface="+mn-cs"/>
                        </a:rPr>
                        <a:t>Δ</a:t>
                      </a:r>
                      <a:r>
                        <a:rPr lang="en-US" sz="1400" i="1" kern="1200" dirty="0" err="1" smtClean="0">
                          <a:solidFill>
                            <a:schemeClr val="dk1"/>
                          </a:solidFill>
                          <a:effectLst/>
                          <a:latin typeface="+mn-lt"/>
                          <a:ea typeface="+mn-ea"/>
                          <a:cs typeface="+mn-cs"/>
                        </a:rPr>
                        <a:t>t</a:t>
                      </a:r>
                      <a:r>
                        <a:rPr lang="en-US" sz="1400" kern="1200" dirty="0" smtClean="0">
                          <a:solidFill>
                            <a:schemeClr val="dk1"/>
                          </a:solidFill>
                          <a:effectLst/>
                          <a:latin typeface="+mn-lt"/>
                          <a:ea typeface="+mn-ea"/>
                          <a:cs typeface="+mn-cs"/>
                        </a:rPr>
                        <a:t> and </a:t>
                      </a:r>
                      <a:r>
                        <a:rPr lang="en-US" sz="1400" i="1" kern="1200" dirty="0" err="1" smtClean="0">
                          <a:solidFill>
                            <a:schemeClr val="dk1"/>
                          </a:solidFill>
                          <a:effectLst/>
                          <a:latin typeface="+mn-lt"/>
                          <a:ea typeface="+mn-ea"/>
                          <a:cs typeface="+mn-cs"/>
                        </a:rPr>
                        <a:t>v</a:t>
                      </a:r>
                      <a:r>
                        <a:rPr lang="en-US" sz="1400" i="1" kern="1200" baseline="-25000" dirty="0" err="1" smtClean="0">
                          <a:solidFill>
                            <a:schemeClr val="dk1"/>
                          </a:solidFill>
                          <a:effectLst/>
                          <a:latin typeface="+mn-lt"/>
                          <a:ea typeface="+mn-ea"/>
                          <a:cs typeface="+mn-cs"/>
                        </a:rPr>
                        <a:t>ave</a:t>
                      </a:r>
                      <a:r>
                        <a:rPr lang="en-US" sz="1400" kern="1200" dirty="0" smtClean="0">
                          <a:solidFill>
                            <a:schemeClr val="dk1"/>
                          </a:solidFill>
                          <a:effectLst/>
                          <a:latin typeface="+mn-lt"/>
                          <a:ea typeface="+mn-ea"/>
                          <a:cs typeface="+mn-cs"/>
                        </a:rPr>
                        <a:t> </a:t>
                      </a:r>
                      <a:r>
                        <a:rPr lang="en-US" sz="1400" i="1" kern="1200" dirty="0" smtClean="0">
                          <a:solidFill>
                            <a:schemeClr val="dk1"/>
                          </a:solidFill>
                          <a:effectLst/>
                          <a:latin typeface="+mn-lt"/>
                          <a:ea typeface="+mn-ea"/>
                          <a:cs typeface="+mn-cs"/>
                        </a:rPr>
                        <a:t>= (x - x</a:t>
                      </a:r>
                      <a:r>
                        <a:rPr lang="en-US" sz="1400" i="1" kern="1200" baseline="-25000" dirty="0" smtClean="0">
                          <a:solidFill>
                            <a:schemeClr val="dk1"/>
                          </a:solidFill>
                          <a:effectLst/>
                          <a:latin typeface="+mn-lt"/>
                          <a:ea typeface="+mn-ea"/>
                          <a:cs typeface="+mn-cs"/>
                        </a:rPr>
                        <a:t>o</a:t>
                      </a:r>
                      <a:r>
                        <a:rPr lang="en-US" sz="1400" i="1" kern="1200" dirty="0" smtClean="0">
                          <a:solidFill>
                            <a:schemeClr val="dk1"/>
                          </a:solidFill>
                          <a:effectLst/>
                          <a:latin typeface="+mn-lt"/>
                          <a:ea typeface="+mn-ea"/>
                          <a:cs typeface="+mn-cs"/>
                        </a:rPr>
                        <a:t>)/</a:t>
                      </a:r>
                      <a:r>
                        <a:rPr lang="en-US" sz="1400" kern="1200" dirty="0" err="1" smtClean="0">
                          <a:solidFill>
                            <a:schemeClr val="dk1"/>
                          </a:solidFill>
                          <a:effectLst/>
                          <a:latin typeface="+mn-lt"/>
                          <a:ea typeface="+mn-ea"/>
                          <a:cs typeface="+mn-cs"/>
                        </a:rPr>
                        <a:t>Δ</a:t>
                      </a:r>
                      <a:r>
                        <a:rPr lang="en-US" sz="1400" i="1" kern="1200" dirty="0" err="1" smtClean="0">
                          <a:solidFill>
                            <a:schemeClr val="dk1"/>
                          </a:solidFill>
                          <a:effectLst/>
                          <a:latin typeface="+mn-lt"/>
                          <a:ea typeface="+mn-ea"/>
                          <a:cs typeface="+mn-cs"/>
                        </a:rPr>
                        <a:t>t</a:t>
                      </a:r>
                      <a:r>
                        <a:rPr lang="en-US" sz="1400" i="1" kern="120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where </a:t>
                      </a:r>
                      <a:r>
                        <a:rPr lang="en-US" sz="1400" i="1" kern="1200" dirty="0" smtClean="0">
                          <a:solidFill>
                            <a:schemeClr val="dk1"/>
                          </a:solidFill>
                          <a:effectLst/>
                          <a:latin typeface="+mn-lt"/>
                          <a:ea typeface="+mn-ea"/>
                          <a:cs typeface="+mn-cs"/>
                        </a:rPr>
                        <a:t>X - X</a:t>
                      </a:r>
                      <a:r>
                        <a:rPr lang="en-US" sz="1400" i="1" kern="1200" baseline="-25000" dirty="0" smtClean="0">
                          <a:solidFill>
                            <a:schemeClr val="dk1"/>
                          </a:solidFill>
                          <a:effectLst/>
                          <a:latin typeface="+mn-lt"/>
                          <a:ea typeface="+mn-ea"/>
                          <a:cs typeface="+mn-cs"/>
                        </a:rPr>
                        <a:t>o</a:t>
                      </a:r>
                      <a:r>
                        <a:rPr lang="en-US" sz="1400" i="1" kern="1200" dirty="0" smtClean="0">
                          <a:solidFill>
                            <a:schemeClr val="dk1"/>
                          </a:solidFill>
                          <a:effectLst/>
                          <a:latin typeface="+mn-lt"/>
                          <a:ea typeface="+mn-ea"/>
                          <a:cs typeface="+mn-cs"/>
                        </a:rPr>
                        <a:t> = </a:t>
                      </a:r>
                      <a:r>
                        <a:rPr lang="en-US" sz="1400" kern="1200" dirty="0" smtClean="0">
                          <a:solidFill>
                            <a:schemeClr val="dk1"/>
                          </a:solidFill>
                          <a:effectLst/>
                          <a:latin typeface="+mn-lt"/>
                          <a:ea typeface="+mn-ea"/>
                          <a:cs typeface="+mn-cs"/>
                        </a:rPr>
                        <a:t>Δ</a:t>
                      </a:r>
                      <a:r>
                        <a:rPr lang="en-US" sz="1400" i="1" kern="1200" dirty="0" smtClean="0">
                          <a:solidFill>
                            <a:schemeClr val="dk1"/>
                          </a:solidFill>
                          <a:effectLst/>
                          <a:latin typeface="+mn-lt"/>
                          <a:ea typeface="+mn-ea"/>
                          <a:cs typeface="+mn-cs"/>
                        </a:rPr>
                        <a:t>X</a:t>
                      </a:r>
                      <a:r>
                        <a:rPr lang="en-US" sz="1400" kern="1200" dirty="0" smtClean="0">
                          <a:solidFill>
                            <a:schemeClr val="dk1"/>
                          </a:solidFill>
                          <a:effectLst/>
                          <a:latin typeface="+mn-lt"/>
                          <a:ea typeface="+mn-ea"/>
                          <a:cs typeface="+mn-cs"/>
                        </a:rPr>
                        <a:t> (distance) and </a:t>
                      </a:r>
                      <a:r>
                        <a:rPr lang="en-US" sz="1400" i="1" kern="1200" dirty="0" smtClean="0">
                          <a:solidFill>
                            <a:schemeClr val="dk1"/>
                          </a:solidFill>
                          <a:effectLst/>
                          <a:latin typeface="+mn-lt"/>
                          <a:ea typeface="+mn-ea"/>
                          <a:cs typeface="+mn-cs"/>
                        </a:rPr>
                        <a:t>x - x</a:t>
                      </a:r>
                      <a:r>
                        <a:rPr lang="en-US" sz="1400" i="1" kern="1200" baseline="-25000" dirty="0" smtClean="0">
                          <a:solidFill>
                            <a:schemeClr val="dk1"/>
                          </a:solidFill>
                          <a:effectLst/>
                          <a:latin typeface="+mn-lt"/>
                          <a:ea typeface="+mn-ea"/>
                          <a:cs typeface="+mn-cs"/>
                        </a:rPr>
                        <a:t>o</a:t>
                      </a:r>
                      <a:r>
                        <a:rPr lang="en-US" sz="1400" i="1" kern="1200" dirty="0" smtClean="0">
                          <a:solidFill>
                            <a:schemeClr val="dk1"/>
                          </a:solidFill>
                          <a:effectLst/>
                          <a:latin typeface="+mn-lt"/>
                          <a:ea typeface="+mn-ea"/>
                          <a:cs typeface="+mn-cs"/>
                        </a:rPr>
                        <a:t> = </a:t>
                      </a:r>
                      <a:r>
                        <a:rPr lang="en-US" sz="1400" kern="1200" dirty="0" err="1" smtClean="0">
                          <a:solidFill>
                            <a:schemeClr val="dk1"/>
                          </a:solidFill>
                          <a:effectLst/>
                          <a:latin typeface="+mn-lt"/>
                          <a:ea typeface="+mn-ea"/>
                          <a:cs typeface="+mn-cs"/>
                        </a:rPr>
                        <a:t>Δ</a:t>
                      </a:r>
                      <a:r>
                        <a:rPr lang="en-US" sz="1400" i="1" kern="1200" dirty="0" err="1" smtClean="0">
                          <a:solidFill>
                            <a:schemeClr val="dk1"/>
                          </a:solidFill>
                          <a:effectLst/>
                          <a:latin typeface="+mn-lt"/>
                          <a:ea typeface="+mn-ea"/>
                          <a:cs typeface="+mn-cs"/>
                        </a:rPr>
                        <a:t>x</a:t>
                      </a:r>
                      <a:r>
                        <a:rPr lang="en-US" sz="1400" kern="1200" dirty="0" smtClean="0">
                          <a:solidFill>
                            <a:schemeClr val="dk1"/>
                          </a:solidFill>
                          <a:effectLst/>
                          <a:latin typeface="+mn-lt"/>
                          <a:ea typeface="+mn-ea"/>
                          <a:cs typeface="+mn-cs"/>
                        </a:rPr>
                        <a:t> (displacement). Discuss a variety of sample graphs helping students to understand their meanings. Examples include positive, negative, and zero slopes and intercepts.</a:t>
                      </a:r>
                    </a:p>
                    <a:p>
                      <a:endParaRPr lang="en-US" dirty="0"/>
                    </a:p>
                  </a:txBody>
                  <a:tcPr/>
                </a:tc>
              </a:tr>
            </a:tbl>
          </a:graphicData>
        </a:graphic>
      </p:graphicFrame>
    </p:spTree>
    <p:extLst>
      <p:ext uri="{BB962C8B-B14F-4D97-AF65-F5344CB8AC3E}">
        <p14:creationId xmlns:p14="http://schemas.microsoft.com/office/powerpoint/2010/main" val="1556398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solidFill>
                  <a:srgbClr val="953735"/>
                </a:solidFill>
              </a:rPr>
              <a:t>Learning Sequence: v constant</a:t>
            </a:r>
            <a:endParaRPr lang="en-US" dirty="0">
              <a:solidFill>
                <a:srgbClr val="953735"/>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474509763"/>
              </p:ext>
            </p:extLst>
          </p:nvPr>
        </p:nvGraphicFramePr>
        <p:xfrm>
          <a:off x="526111" y="1397000"/>
          <a:ext cx="8148711" cy="4942839"/>
        </p:xfrm>
        <a:graphic>
          <a:graphicData uri="http://schemas.openxmlformats.org/drawingml/2006/table">
            <a:tbl>
              <a:tblPr firstRow="1" bandRow="1">
                <a:tableStyleId>{21E4AEA4-8DFA-4A89-87EB-49C32662AFE0}</a:tableStyleId>
              </a:tblPr>
              <a:tblGrid>
                <a:gridCol w="2716237"/>
                <a:gridCol w="2716237"/>
                <a:gridCol w="2716237"/>
              </a:tblGrid>
              <a:tr h="370840">
                <a:tc>
                  <a:txBody>
                    <a:bodyPr/>
                    <a:lstStyle/>
                    <a:p>
                      <a:pPr algn="ctr"/>
                      <a:r>
                        <a:rPr lang="en-US" dirty="0" smtClean="0"/>
                        <a:t>Inquiry Lab</a:t>
                      </a:r>
                      <a:endParaRPr lang="en-US" dirty="0"/>
                    </a:p>
                  </a:txBody>
                  <a:tcPr/>
                </a:tc>
                <a:tc>
                  <a:txBody>
                    <a:bodyPr/>
                    <a:lstStyle/>
                    <a:p>
                      <a:pPr algn="ctr"/>
                      <a:r>
                        <a:rPr lang="en-US" dirty="0" smtClean="0"/>
                        <a:t>Real-world</a:t>
                      </a:r>
                      <a:r>
                        <a:rPr lang="en-US" baseline="0" dirty="0" smtClean="0"/>
                        <a:t> Applications</a:t>
                      </a:r>
                      <a:endParaRPr lang="en-US" dirty="0"/>
                    </a:p>
                  </a:txBody>
                  <a:tcPr/>
                </a:tc>
                <a:tc>
                  <a:txBody>
                    <a:bodyPr/>
                    <a:lstStyle/>
                    <a:p>
                      <a:pPr algn="ctr"/>
                      <a:r>
                        <a:rPr lang="en-US" dirty="0" smtClean="0"/>
                        <a:t>Hypothetical Inquiry</a:t>
                      </a:r>
                      <a:endParaRPr lang="en-US" dirty="0"/>
                    </a:p>
                  </a:txBody>
                  <a:tcPr/>
                </a:tc>
              </a:tr>
              <a:tr h="370840">
                <a:tc>
                  <a:txBody>
                    <a:bodyPr/>
                    <a:lstStyle/>
                    <a:p>
                      <a:r>
                        <a:rPr lang="en-US" sz="1200" kern="1200" dirty="0" smtClean="0">
                          <a:solidFill>
                            <a:schemeClr val="dk1"/>
                          </a:solidFill>
                          <a:effectLst/>
                          <a:latin typeface="+mn-lt"/>
                          <a:ea typeface="+mn-ea"/>
                          <a:cs typeface="+mn-cs"/>
                        </a:rPr>
                        <a:t>Using stopwatches and meter sticks to collect data, students create a position versus time graph. They manually determine the best-fit line, calculate the slope and y-intercept, and compare with the results obtained using the computer program </a:t>
                      </a:r>
                      <a:r>
                        <a:rPr lang="en-US" sz="1200" i="1" kern="1200" dirty="0" smtClean="0">
                          <a:solidFill>
                            <a:schemeClr val="dk1"/>
                          </a:solidFill>
                          <a:effectLst/>
                          <a:latin typeface="+mn-lt"/>
                          <a:ea typeface="+mn-ea"/>
                          <a:cs typeface="+mn-cs"/>
                        </a:rPr>
                        <a:t>Graphical Analysis</a:t>
                      </a:r>
                      <a:r>
                        <a:rPr lang="en-US" sz="1200" kern="1200" dirty="0" smtClean="0">
                          <a:solidFill>
                            <a:schemeClr val="dk1"/>
                          </a:solidFill>
                          <a:effectLst/>
                          <a:latin typeface="+mn-lt"/>
                          <a:ea typeface="+mn-ea"/>
                          <a:cs typeface="+mn-cs"/>
                        </a:rPr>
                        <a:t>. Teacher compares algebraic versus physical models to address any discrepancy with the y-intercept. Fit graph with </a:t>
                      </a:r>
                      <a:r>
                        <a:rPr lang="en-US" sz="1200" i="1" kern="1200" dirty="0" smtClean="0">
                          <a:solidFill>
                            <a:schemeClr val="dk1"/>
                          </a:solidFill>
                          <a:effectLst/>
                          <a:latin typeface="+mn-lt"/>
                          <a:ea typeface="+mn-ea"/>
                          <a:cs typeface="+mn-cs"/>
                        </a:rPr>
                        <a:t>y = mx</a:t>
                      </a:r>
                      <a:r>
                        <a:rPr lang="en-US" sz="1200" kern="1200" dirty="0" smtClean="0">
                          <a:solidFill>
                            <a:schemeClr val="dk1"/>
                          </a:solidFill>
                          <a:effectLst/>
                          <a:latin typeface="+mn-lt"/>
                          <a:ea typeface="+mn-ea"/>
                          <a:cs typeface="+mn-cs"/>
                        </a:rPr>
                        <a:t> (proportional fit) versus </a:t>
                      </a:r>
                      <a:r>
                        <a:rPr lang="en-US" sz="1200" i="1" kern="1200" dirty="0" smtClean="0">
                          <a:solidFill>
                            <a:schemeClr val="dk1"/>
                          </a:solidFill>
                          <a:effectLst/>
                          <a:latin typeface="+mn-lt"/>
                          <a:ea typeface="+mn-ea"/>
                          <a:cs typeface="+mn-cs"/>
                        </a:rPr>
                        <a:t>y = mx + b</a:t>
                      </a:r>
                      <a:r>
                        <a:rPr lang="en-US" sz="1200" kern="1200" dirty="0" smtClean="0">
                          <a:solidFill>
                            <a:schemeClr val="dk1"/>
                          </a:solidFill>
                          <a:effectLst/>
                          <a:latin typeface="+mn-lt"/>
                          <a:ea typeface="+mn-ea"/>
                          <a:cs typeface="+mn-cs"/>
                        </a:rPr>
                        <a:t> (linear fit) as appropriate. Students model the behavior of an object whose motion is depicted on a position versus time graph. Use graph matching if an acoustical motion detector is available. Introduce students to motion maps to characterize motion depicted on a graph. Make certain that when students are given a position versus time graph, a motion map, or an algebraic representation of constant velocity motion, they can accurately create the other two representations.</a:t>
                      </a:r>
                      <a:r>
                        <a:rPr lang="en-US" sz="1200" dirty="0" smtClean="0">
                          <a:effectLst/>
                        </a:rPr>
                        <a:t> </a:t>
                      </a:r>
                      <a:endParaRPr lang="en-US" sz="1200" dirty="0"/>
                    </a:p>
                  </a:txBody>
                  <a:tcPr/>
                </a:tc>
                <a:tc>
                  <a:txBody>
                    <a:bodyPr/>
                    <a:lstStyle/>
                    <a:p>
                      <a:r>
                        <a:rPr lang="en-US" sz="1400" kern="1200" dirty="0" smtClean="0">
                          <a:solidFill>
                            <a:schemeClr val="dk1"/>
                          </a:solidFill>
                          <a:effectLst/>
                          <a:latin typeface="+mn-lt"/>
                          <a:ea typeface="+mn-ea"/>
                          <a:cs typeface="+mn-cs"/>
                        </a:rPr>
                        <a:t>Apply the knowledge derived from experiment to real-world situations: </a:t>
                      </a:r>
                      <a:r>
                        <a:rPr lang="en-US" sz="1400" kern="1200" baseline="0" dirty="0" smtClean="0">
                          <a:solidFill>
                            <a:schemeClr val="dk1"/>
                          </a:solidFill>
                          <a:effectLst/>
                          <a:latin typeface="Wingdings"/>
                          <a:ea typeface="Wingdings"/>
                          <a:cs typeface="Wingdings"/>
                          <a:sym typeface="Wingdings"/>
                        </a:rPr>
                        <a:t></a:t>
                      </a:r>
                      <a:r>
                        <a:rPr lang="en-US" sz="1400" kern="1200" baseline="0" dirty="0" smtClean="0">
                          <a:solidFill>
                            <a:schemeClr val="dk1"/>
                          </a:solidFill>
                          <a:effectLst/>
                          <a:latin typeface="+mn-lt"/>
                          <a:ea typeface="+mn-ea"/>
                          <a:cs typeface="+mn-cs"/>
                          <a:sym typeface="Wingdings"/>
                        </a:rPr>
                        <a:t>Us</a:t>
                      </a:r>
                      <a:r>
                        <a:rPr lang="en-US" sz="1400" kern="1200" dirty="0" smtClean="0">
                          <a:solidFill>
                            <a:schemeClr val="dk1"/>
                          </a:solidFill>
                          <a:effectLst/>
                          <a:latin typeface="+mn-lt"/>
                          <a:ea typeface="+mn-ea"/>
                          <a:cs typeface="+mn-cs"/>
                        </a:rPr>
                        <a:t>ing formula (</a:t>
                      </a:r>
                      <a:r>
                        <a:rPr lang="en-US" sz="1400" kern="1200" dirty="0" err="1" smtClean="0">
                          <a:solidFill>
                            <a:schemeClr val="dk1"/>
                          </a:solidFill>
                          <a:effectLst/>
                          <a:latin typeface="+mn-lt"/>
                          <a:ea typeface="+mn-ea"/>
                          <a:cs typeface="+mn-cs"/>
                        </a:rPr>
                        <a:t>includ</a:t>
                      </a:r>
                      <a:r>
                        <a:rPr lang="en-US" sz="1400" kern="120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ing</a:t>
                      </a:r>
                      <a:r>
                        <a:rPr lang="en-US" sz="1400" kern="1200" dirty="0" smtClean="0">
                          <a:solidFill>
                            <a:schemeClr val="dk1"/>
                          </a:solidFill>
                          <a:effectLst/>
                          <a:latin typeface="+mn-lt"/>
                          <a:ea typeface="+mn-ea"/>
                          <a:cs typeface="+mn-cs"/>
                        </a:rPr>
                        <a:t> units) from the inquiry lesson to solve standard textbook problems that are “demonstrated” prior to solving.</a:t>
                      </a:r>
                      <a:r>
                        <a:rPr lang="en-US" sz="1400" kern="1200" baseline="0" dirty="0" smtClean="0">
                          <a:solidFill>
                            <a:schemeClr val="dk1"/>
                          </a:solidFill>
                          <a:effectLst/>
                          <a:latin typeface="+mn-lt"/>
                          <a:ea typeface="+mn-ea"/>
                          <a:cs typeface="+mn-cs"/>
                        </a:rPr>
                        <a:t> </a:t>
                      </a:r>
                      <a:r>
                        <a:rPr lang="en-US" sz="1400" kern="1200" baseline="0" dirty="0" smtClean="0">
                          <a:solidFill>
                            <a:schemeClr val="dk1"/>
                          </a:solidFill>
                          <a:effectLst/>
                          <a:latin typeface="Wingdings"/>
                          <a:ea typeface="Wingdings"/>
                          <a:cs typeface="Wingdings"/>
                          <a:sym typeface="Wingdings"/>
                        </a:rPr>
                        <a:t></a:t>
                      </a:r>
                      <a:r>
                        <a:rPr lang="en-US" sz="1400" kern="1200" baseline="0" dirty="0" smtClean="0">
                          <a:solidFill>
                            <a:schemeClr val="dk1"/>
                          </a:solidFill>
                          <a:effectLst/>
                          <a:latin typeface="+mn-lt"/>
                          <a:ea typeface="+mn-ea"/>
                          <a:cs typeface="+mn-cs"/>
                          <a:sym typeface="Wingdings"/>
                        </a:rPr>
                        <a:t> </a:t>
                      </a:r>
                      <a:r>
                        <a:rPr lang="en-US" sz="1400" kern="1200" dirty="0" smtClean="0">
                          <a:solidFill>
                            <a:schemeClr val="dk1"/>
                          </a:solidFill>
                          <a:effectLst/>
                          <a:latin typeface="+mn-lt"/>
                          <a:ea typeface="+mn-ea"/>
                          <a:cs typeface="+mn-cs"/>
                        </a:rPr>
                        <a:t>Use a formula from the inquiry lesson to (a) determine the distance of lightning strike after seeing the flash and hearing the thunder; and (2) solve the “World War I: Finding Big Bertha” problem when time between flash and sound of the canon blast are heard from two widely separated locations. </a:t>
                      </a:r>
                    </a:p>
                    <a:p>
                      <a:r>
                        <a:rPr lang="en-US" sz="1400" kern="1200" dirty="0" smtClean="0">
                          <a:solidFill>
                            <a:schemeClr val="dk1"/>
                          </a:solidFill>
                          <a:effectLst/>
                          <a:latin typeface="+mn-lt"/>
                          <a:ea typeface="+mn-ea"/>
                          <a:cs typeface="+mn-cs"/>
                        </a:rPr>
                        <a:t>Using a graphical representation, find the position where two constant motion vehicles moving toward each other with different speeds will meet in a demo derby.</a:t>
                      </a:r>
                      <a:endParaRPr lang="en-US" sz="1400" kern="1200" dirty="0">
                        <a:solidFill>
                          <a:schemeClr val="dk1"/>
                        </a:solidFill>
                        <a:effectLst/>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Have students develop and explain what velocity versus time graphs would look like given graphs of position versus time. Using an acoustical motion detector, compare </a:t>
                      </a:r>
                      <a:r>
                        <a:rPr lang="en-US" sz="1400" i="1" kern="1200" dirty="0" smtClean="0">
                          <a:solidFill>
                            <a:schemeClr val="dk1"/>
                          </a:solidFill>
                          <a:effectLst/>
                          <a:latin typeface="+mn-lt"/>
                          <a:ea typeface="+mn-ea"/>
                          <a:cs typeface="+mn-cs"/>
                        </a:rPr>
                        <a:t>x-t</a:t>
                      </a:r>
                      <a:r>
                        <a:rPr lang="en-US" sz="1400" kern="1200" dirty="0" smtClean="0">
                          <a:solidFill>
                            <a:schemeClr val="dk1"/>
                          </a:solidFill>
                          <a:effectLst/>
                          <a:latin typeface="+mn-lt"/>
                          <a:ea typeface="+mn-ea"/>
                          <a:cs typeface="+mn-cs"/>
                        </a:rPr>
                        <a:t> and </a:t>
                      </a:r>
                      <a:r>
                        <a:rPr lang="en-US" sz="1400" i="1" kern="1200" dirty="0" smtClean="0">
                          <a:solidFill>
                            <a:schemeClr val="dk1"/>
                          </a:solidFill>
                          <a:effectLst/>
                          <a:latin typeface="+mn-lt"/>
                          <a:ea typeface="+mn-ea"/>
                          <a:cs typeface="+mn-cs"/>
                        </a:rPr>
                        <a:t>v-t</a:t>
                      </a:r>
                      <a:r>
                        <a:rPr lang="en-US" sz="1400" kern="1200" dirty="0" smtClean="0">
                          <a:solidFill>
                            <a:schemeClr val="dk1"/>
                          </a:solidFill>
                          <a:effectLst/>
                          <a:latin typeface="+mn-lt"/>
                          <a:ea typeface="+mn-ea"/>
                          <a:cs typeface="+mn-cs"/>
                        </a:rPr>
                        <a:t> graphs for several samples of constant motion, both positive and negative. Have students determine whether or not initial position (or any position at all) is available in a </a:t>
                      </a:r>
                      <a:r>
                        <a:rPr lang="en-US" sz="1400" i="1" kern="1200" dirty="0" smtClean="0">
                          <a:solidFill>
                            <a:schemeClr val="dk1"/>
                          </a:solidFill>
                          <a:effectLst/>
                          <a:latin typeface="+mn-lt"/>
                          <a:ea typeface="+mn-ea"/>
                          <a:cs typeface="+mn-cs"/>
                        </a:rPr>
                        <a:t>v-t</a:t>
                      </a:r>
                      <a:r>
                        <a:rPr lang="en-US" sz="1400" kern="1200" dirty="0" smtClean="0">
                          <a:solidFill>
                            <a:schemeClr val="dk1"/>
                          </a:solidFill>
                          <a:effectLst/>
                          <a:latin typeface="+mn-lt"/>
                          <a:ea typeface="+mn-ea"/>
                          <a:cs typeface="+mn-cs"/>
                        </a:rPr>
                        <a:t> graph.</a:t>
                      </a:r>
                      <a:r>
                        <a:rPr lang="en-US" sz="1400" dirty="0" smtClean="0">
                          <a:effectLst/>
                        </a:rPr>
                        <a:t> </a:t>
                      </a:r>
                      <a:endParaRPr lang="en-US" sz="1400" dirty="0"/>
                    </a:p>
                  </a:txBody>
                  <a:tcPr/>
                </a:tc>
              </a:tr>
            </a:tbl>
          </a:graphicData>
        </a:graphic>
      </p:graphicFrame>
    </p:spTree>
    <p:extLst>
      <p:ext uri="{BB962C8B-B14F-4D97-AF65-F5344CB8AC3E}">
        <p14:creationId xmlns:p14="http://schemas.microsoft.com/office/powerpoint/2010/main" val="805376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53735"/>
                </a:solidFill>
              </a:rPr>
              <a:t>Draft Learning Sequence: Lenses</a:t>
            </a:r>
            <a:endParaRPr lang="en-US" dirty="0">
              <a:solidFill>
                <a:srgbClr val="953735"/>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98124112"/>
              </p:ext>
            </p:extLst>
          </p:nvPr>
        </p:nvGraphicFramePr>
        <p:xfrm>
          <a:off x="457200" y="1600200"/>
          <a:ext cx="8229600" cy="1681480"/>
        </p:xfrm>
        <a:graphic>
          <a:graphicData uri="http://schemas.openxmlformats.org/drawingml/2006/table">
            <a:tbl>
              <a:tblPr firstRow="1" bandRow="1">
                <a:tableStyleId>{21E4AEA4-8DFA-4A89-87EB-49C32662AFE0}</a:tableStyleId>
              </a:tblPr>
              <a:tblGrid>
                <a:gridCol w="2743200"/>
                <a:gridCol w="2743200"/>
                <a:gridCol w="2743200"/>
              </a:tblGrid>
              <a:tr h="370840">
                <a:tc>
                  <a:txBody>
                    <a:bodyPr/>
                    <a:lstStyle/>
                    <a:p>
                      <a:pPr algn="ctr"/>
                      <a:r>
                        <a:rPr lang="en-US" dirty="0" smtClean="0"/>
                        <a:t>Discovery Learning</a:t>
                      </a:r>
                      <a:endParaRPr lang="en-US" dirty="0"/>
                    </a:p>
                  </a:txBody>
                  <a:tcPr/>
                </a:tc>
                <a:tc>
                  <a:txBody>
                    <a:bodyPr/>
                    <a:lstStyle/>
                    <a:p>
                      <a:pPr algn="ctr"/>
                      <a:r>
                        <a:rPr lang="en-US" dirty="0" smtClean="0"/>
                        <a:t>Interactive Demonstration</a:t>
                      </a:r>
                      <a:endParaRPr lang="en-US" dirty="0"/>
                    </a:p>
                  </a:txBody>
                  <a:tcPr/>
                </a:tc>
                <a:tc>
                  <a:txBody>
                    <a:bodyPr/>
                    <a:lstStyle/>
                    <a:p>
                      <a:pPr algn="ctr"/>
                      <a:r>
                        <a:rPr lang="en-US" dirty="0" smtClean="0"/>
                        <a:t>Inquiry Lesson</a:t>
                      </a:r>
                      <a:endParaRPr lang="en-US" dirty="0"/>
                    </a:p>
                  </a:txBody>
                  <a:tcPr/>
                </a:tc>
              </a:tr>
              <a:tr h="370840">
                <a:tc>
                  <a:txBody>
                    <a:bodyPr/>
                    <a:lstStyle/>
                    <a:p>
                      <a:r>
                        <a:rPr lang="en-US" sz="1600" dirty="0" smtClean="0"/>
                        <a:t>Pinhole camera</a:t>
                      </a:r>
                      <a:r>
                        <a:rPr lang="en-US" sz="1600" baseline="0" dirty="0" smtClean="0"/>
                        <a:t>: understand-</a:t>
                      </a:r>
                      <a:r>
                        <a:rPr lang="en-US" sz="1600" baseline="0" dirty="0" err="1" smtClean="0"/>
                        <a:t>ing</a:t>
                      </a:r>
                      <a:r>
                        <a:rPr lang="en-US" sz="1600" baseline="0" dirty="0" smtClean="0"/>
                        <a:t> inverted formation of pro-</a:t>
                      </a:r>
                      <a:r>
                        <a:rPr lang="en-US" sz="1600" baseline="0" dirty="0" err="1" smtClean="0"/>
                        <a:t>jection</a:t>
                      </a:r>
                      <a:r>
                        <a:rPr lang="en-US" sz="1600" baseline="0" dirty="0" smtClean="0"/>
                        <a:t>; convex and concave lenses: image formation; focal length, real and virtual images.</a:t>
                      </a:r>
                      <a:endParaRPr lang="en-US" sz="1600" dirty="0"/>
                    </a:p>
                  </a:txBody>
                  <a:tcPr/>
                </a:tc>
                <a:tc>
                  <a:txBody>
                    <a:bodyPr/>
                    <a:lstStyle/>
                    <a:p>
                      <a:r>
                        <a:rPr lang="en-US" sz="1600" dirty="0" smtClean="0"/>
                        <a:t>Telescope demonstration – convex objective</a:t>
                      </a:r>
                      <a:r>
                        <a:rPr lang="en-US" sz="1600" baseline="0" dirty="0" smtClean="0"/>
                        <a:t> lens forms image; eyepiece magnifies it.</a:t>
                      </a:r>
                      <a:endParaRPr lang="en-US" sz="1600" dirty="0" smtClean="0"/>
                    </a:p>
                    <a:p>
                      <a:endParaRPr lang="en-US" sz="1600" dirty="0"/>
                    </a:p>
                  </a:txBody>
                  <a:tcPr/>
                </a:tc>
                <a:tc>
                  <a:txBody>
                    <a:bodyPr/>
                    <a:lstStyle/>
                    <a:p>
                      <a:r>
                        <a:rPr lang="en-US" sz="1600" dirty="0" smtClean="0"/>
                        <a:t>Measuring focal lengths</a:t>
                      </a:r>
                      <a:r>
                        <a:rPr lang="en-US" sz="1600" baseline="0" dirty="0" smtClean="0"/>
                        <a:t> of convex lenses. Work out lens-maker’s formula: 1/f ≈ (n-1) x [1/R</a:t>
                      </a:r>
                      <a:r>
                        <a:rPr lang="en-US" sz="1600" baseline="-25000" dirty="0" smtClean="0"/>
                        <a:t>1</a:t>
                      </a:r>
                      <a:r>
                        <a:rPr lang="en-US" sz="1600" baseline="0" dirty="0" smtClean="0"/>
                        <a:t>-1/R</a:t>
                      </a:r>
                      <a:r>
                        <a:rPr lang="en-US" sz="1600" baseline="-25000" dirty="0" smtClean="0"/>
                        <a:t>2</a:t>
                      </a:r>
                      <a:r>
                        <a:rPr lang="en-US" sz="1600" baseline="0" dirty="0" smtClean="0"/>
                        <a:t>]</a:t>
                      </a:r>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782690229"/>
              </p:ext>
            </p:extLst>
          </p:nvPr>
        </p:nvGraphicFramePr>
        <p:xfrm>
          <a:off x="457200" y="4309024"/>
          <a:ext cx="8229600" cy="1681480"/>
        </p:xfrm>
        <a:graphic>
          <a:graphicData uri="http://schemas.openxmlformats.org/drawingml/2006/table">
            <a:tbl>
              <a:tblPr firstRow="1" bandRow="1">
                <a:tableStyleId>{21E4AEA4-8DFA-4A89-87EB-49C32662AFE0}</a:tableStyleId>
              </a:tblPr>
              <a:tblGrid>
                <a:gridCol w="2743200"/>
                <a:gridCol w="2743200"/>
                <a:gridCol w="2743200"/>
              </a:tblGrid>
              <a:tr h="370840">
                <a:tc>
                  <a:txBody>
                    <a:bodyPr/>
                    <a:lstStyle/>
                    <a:p>
                      <a:pPr algn="ctr"/>
                      <a:r>
                        <a:rPr lang="en-US" dirty="0" smtClean="0"/>
                        <a:t>Inquiry Lab</a:t>
                      </a:r>
                      <a:endParaRPr lang="en-US" dirty="0"/>
                    </a:p>
                  </a:txBody>
                  <a:tcPr/>
                </a:tc>
                <a:tc>
                  <a:txBody>
                    <a:bodyPr/>
                    <a:lstStyle/>
                    <a:p>
                      <a:pPr algn="ctr"/>
                      <a:r>
                        <a:rPr lang="en-US" dirty="0" smtClean="0"/>
                        <a:t>Real-world</a:t>
                      </a:r>
                      <a:r>
                        <a:rPr lang="en-US" baseline="0" dirty="0" smtClean="0"/>
                        <a:t> Applications</a:t>
                      </a:r>
                      <a:endParaRPr lang="en-US" dirty="0"/>
                    </a:p>
                  </a:txBody>
                  <a:tcPr/>
                </a:tc>
                <a:tc>
                  <a:txBody>
                    <a:bodyPr/>
                    <a:lstStyle/>
                    <a:p>
                      <a:pPr algn="ctr"/>
                      <a:r>
                        <a:rPr lang="en-US" dirty="0" smtClean="0"/>
                        <a:t>Hypothetical Inquiry</a:t>
                      </a:r>
                      <a:endParaRPr lang="en-US" dirty="0"/>
                    </a:p>
                  </a:txBody>
                  <a:tcPr/>
                </a:tc>
              </a:tr>
              <a:tr h="370840">
                <a:tc>
                  <a:txBody>
                    <a:bodyPr/>
                    <a:lstStyle/>
                    <a:p>
                      <a:r>
                        <a:rPr lang="en-US" sz="1600" dirty="0" smtClean="0"/>
                        <a:t>Experimentally work out lens formula using a convex lens on an optical bench: 1/f = 1/d</a:t>
                      </a:r>
                      <a:r>
                        <a:rPr lang="en-US" sz="1600" baseline="-25000" dirty="0" smtClean="0"/>
                        <a:t>i</a:t>
                      </a:r>
                      <a:r>
                        <a:rPr lang="en-US" sz="1600" dirty="0" smtClean="0"/>
                        <a:t> + 1/d</a:t>
                      </a:r>
                      <a:r>
                        <a:rPr lang="en-US" sz="1600" baseline="-25000" dirty="0" smtClean="0"/>
                        <a:t>o</a:t>
                      </a:r>
                      <a:endParaRPr lang="en-US" sz="1600" baseline="-25000" dirty="0"/>
                    </a:p>
                  </a:txBody>
                  <a:tcPr/>
                </a:tc>
                <a:tc>
                  <a:txBody>
                    <a:bodyPr/>
                    <a:lstStyle/>
                    <a:p>
                      <a:r>
                        <a:rPr lang="en-US" sz="1600" dirty="0" smtClean="0"/>
                        <a:t>Solve problems associated with optical systems such as the eye,</a:t>
                      </a:r>
                      <a:r>
                        <a:rPr lang="en-US" sz="1600" baseline="0" dirty="0" smtClean="0"/>
                        <a:t> telescopes, microscopes.</a:t>
                      </a:r>
                      <a:endParaRPr lang="en-US" sz="1600" dirty="0"/>
                    </a:p>
                  </a:txBody>
                  <a:tcPr/>
                </a:tc>
                <a:tc>
                  <a:txBody>
                    <a:bodyPr/>
                    <a:lstStyle/>
                    <a:p>
                      <a:r>
                        <a:rPr lang="en-US" sz="1600" dirty="0" smtClean="0"/>
                        <a:t>Explain how lenses work using Snell’s law. Explain why concave lenses don’t produce</a:t>
                      </a:r>
                      <a:r>
                        <a:rPr lang="en-US" sz="1600" baseline="0" dirty="0" smtClean="0"/>
                        <a:t> real images. Explain how a magnifying lens works. </a:t>
                      </a:r>
                      <a:endParaRPr lang="en-US" sz="1600" dirty="0"/>
                    </a:p>
                  </a:txBody>
                  <a:tcPr/>
                </a:tc>
              </a:tr>
            </a:tbl>
          </a:graphicData>
        </a:graphic>
      </p:graphicFrame>
    </p:spTree>
    <p:extLst>
      <p:ext uri="{BB962C8B-B14F-4D97-AF65-F5344CB8AC3E}">
        <p14:creationId xmlns:p14="http://schemas.microsoft.com/office/powerpoint/2010/main" val="779571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498970"/>
            <a:ext cx="8229600" cy="918668"/>
          </a:xfrm>
        </p:spPr>
        <p:txBody>
          <a:bodyPr>
            <a:normAutofit fontScale="90000"/>
          </a:bodyPr>
          <a:lstStyle/>
          <a:p>
            <a:r>
              <a:rPr lang="en-US" dirty="0" smtClean="0">
                <a:solidFill>
                  <a:srgbClr val="953735"/>
                </a:solidFill>
              </a:rPr>
              <a:t>7. Scientific Practices-Intellectual Skills</a:t>
            </a:r>
            <a:endParaRPr lang="en-US" dirty="0">
              <a:solidFill>
                <a:srgbClr val="953735"/>
              </a:solidFill>
            </a:endParaRPr>
          </a:p>
        </p:txBody>
      </p:sp>
      <p:sp>
        <p:nvSpPr>
          <p:cNvPr id="7" name="Content Placeholder 6"/>
          <p:cNvSpPr>
            <a:spLocks noGrp="1"/>
          </p:cNvSpPr>
          <p:nvPr>
            <p:ph idx="1"/>
          </p:nvPr>
        </p:nvSpPr>
        <p:spPr/>
        <p:txBody>
          <a:bodyPr>
            <a:normAutofit/>
          </a:bodyPr>
          <a:lstStyle/>
          <a:p>
            <a:r>
              <a:rPr lang="en-US" dirty="0" smtClean="0"/>
              <a:t>Aim of science is to get students to think.</a:t>
            </a:r>
          </a:p>
          <a:p>
            <a:r>
              <a:rPr lang="en-US" dirty="0" smtClean="0"/>
              <a:t>Levels of thinking:</a:t>
            </a:r>
          </a:p>
          <a:p>
            <a:pPr lvl="1"/>
            <a:r>
              <a:rPr lang="en-US" dirty="0" smtClean="0"/>
              <a:t>Casual or idle thinking</a:t>
            </a:r>
          </a:p>
          <a:p>
            <a:pPr lvl="1"/>
            <a:r>
              <a:rPr lang="en-US" dirty="0" smtClean="0"/>
              <a:t>Assimilative thinking</a:t>
            </a:r>
          </a:p>
          <a:p>
            <a:pPr lvl="1"/>
            <a:r>
              <a:rPr lang="en-US" dirty="0" smtClean="0"/>
              <a:t>Deliberative thinking</a:t>
            </a:r>
          </a:p>
          <a:p>
            <a:r>
              <a:rPr lang="en-US" dirty="0" smtClean="0"/>
              <a:t>Science reasoning skills (32 identified that are associated with various levels of inquiry.)</a:t>
            </a:r>
          </a:p>
          <a:p>
            <a:r>
              <a:rPr lang="en-US" dirty="0" smtClean="0"/>
              <a:t>Critical thinking skills</a:t>
            </a:r>
          </a:p>
        </p:txBody>
      </p:sp>
    </p:spTree>
    <p:extLst>
      <p:ext uri="{BB962C8B-B14F-4D97-AF65-F5344CB8AC3E}">
        <p14:creationId xmlns:p14="http://schemas.microsoft.com/office/powerpoint/2010/main" val="513971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510310"/>
            <a:ext cx="8229600" cy="907328"/>
          </a:xfrm>
        </p:spPr>
        <p:txBody>
          <a:bodyPr/>
          <a:lstStyle/>
          <a:p>
            <a:r>
              <a:rPr lang="en-US" dirty="0" smtClean="0">
                <a:solidFill>
                  <a:srgbClr val="953735"/>
                </a:solidFill>
              </a:rPr>
              <a:t>8. Inquiry of Lower Complexity </a:t>
            </a:r>
            <a:endParaRPr lang="en-US" dirty="0">
              <a:solidFill>
                <a:srgbClr val="953735"/>
              </a:solidFill>
            </a:endParaRPr>
          </a:p>
        </p:txBody>
      </p:sp>
      <p:sp>
        <p:nvSpPr>
          <p:cNvPr id="7" name="Content Placeholder 6"/>
          <p:cNvSpPr>
            <a:spLocks noGrp="1"/>
          </p:cNvSpPr>
          <p:nvPr>
            <p:ph idx="1"/>
          </p:nvPr>
        </p:nvSpPr>
        <p:spPr/>
        <p:txBody>
          <a:bodyPr>
            <a:normAutofit lnSpcReduction="10000"/>
          </a:bodyPr>
          <a:lstStyle/>
          <a:p>
            <a:r>
              <a:rPr lang="en-US" dirty="0" smtClean="0"/>
              <a:t>Observation versus experimentation.</a:t>
            </a:r>
          </a:p>
          <a:p>
            <a:r>
              <a:rPr lang="en-US" dirty="0" smtClean="0"/>
              <a:t>Generic experimental design:</a:t>
            </a:r>
          </a:p>
          <a:p>
            <a:pPr lvl="1"/>
            <a:r>
              <a:rPr lang="en-US" dirty="0" smtClean="0"/>
              <a:t>Problems, systems, and controls</a:t>
            </a:r>
          </a:p>
          <a:p>
            <a:pPr lvl="1"/>
            <a:r>
              <a:rPr lang="en-US" dirty="0" smtClean="0"/>
              <a:t>Independent &amp; dependent variables</a:t>
            </a:r>
          </a:p>
          <a:p>
            <a:pPr lvl="1"/>
            <a:r>
              <a:rPr lang="en-US" dirty="0"/>
              <a:t>S</a:t>
            </a:r>
            <a:r>
              <a:rPr lang="en-US" dirty="0" smtClean="0"/>
              <a:t>ystem parameters</a:t>
            </a:r>
          </a:p>
          <a:p>
            <a:r>
              <a:rPr lang="en-US" dirty="0" smtClean="0"/>
              <a:t>Experiments of low and medium complexity:</a:t>
            </a:r>
          </a:p>
          <a:p>
            <a:pPr lvl="1"/>
            <a:r>
              <a:rPr lang="en-US" dirty="0" smtClean="0"/>
              <a:t>Low – 2 variables: independent &amp; dependent</a:t>
            </a:r>
          </a:p>
          <a:p>
            <a:pPr lvl="1"/>
            <a:r>
              <a:rPr lang="en-US" dirty="0" smtClean="0"/>
              <a:t>Medium – multiples variable; 2-stage experiments </a:t>
            </a:r>
          </a:p>
          <a:p>
            <a:r>
              <a:rPr lang="en-US" dirty="0" smtClean="0"/>
              <a:t>Detailed example of a low complexity lab</a:t>
            </a:r>
            <a:endParaRPr lang="en-US" dirty="0"/>
          </a:p>
        </p:txBody>
      </p:sp>
    </p:spTree>
    <p:extLst>
      <p:ext uri="{BB962C8B-B14F-4D97-AF65-F5344CB8AC3E}">
        <p14:creationId xmlns:p14="http://schemas.microsoft.com/office/powerpoint/2010/main" val="3620342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510310"/>
            <a:ext cx="8229600" cy="907328"/>
          </a:xfrm>
        </p:spPr>
        <p:txBody>
          <a:bodyPr/>
          <a:lstStyle/>
          <a:p>
            <a:r>
              <a:rPr lang="en-US" dirty="0" smtClean="0">
                <a:solidFill>
                  <a:srgbClr val="953735"/>
                </a:solidFill>
              </a:rPr>
              <a:t>9: Inquiry of Higher Complexity </a:t>
            </a:r>
            <a:endParaRPr lang="en-US" dirty="0">
              <a:solidFill>
                <a:srgbClr val="953735"/>
              </a:solidFill>
            </a:endParaRPr>
          </a:p>
        </p:txBody>
      </p:sp>
      <p:sp>
        <p:nvSpPr>
          <p:cNvPr id="7" name="Content Placeholder 6"/>
          <p:cNvSpPr>
            <a:spLocks noGrp="1"/>
          </p:cNvSpPr>
          <p:nvPr>
            <p:ph idx="1"/>
          </p:nvPr>
        </p:nvSpPr>
        <p:spPr/>
        <p:txBody>
          <a:bodyPr>
            <a:normAutofit lnSpcReduction="10000"/>
          </a:bodyPr>
          <a:lstStyle/>
          <a:p>
            <a:r>
              <a:rPr lang="en-US" dirty="0" smtClean="0"/>
              <a:t>Example of a medium complexity lab activity.</a:t>
            </a:r>
          </a:p>
          <a:p>
            <a:pPr lvl="1">
              <a:buFont typeface="Courier New"/>
              <a:buChar char="o"/>
            </a:pPr>
            <a:r>
              <a:rPr lang="en-US" dirty="0" smtClean="0"/>
              <a:t>F = ma</a:t>
            </a:r>
          </a:p>
          <a:p>
            <a:pPr lvl="1">
              <a:buFont typeface="Courier New"/>
              <a:buChar char="o"/>
            </a:pPr>
            <a:r>
              <a:rPr lang="en-US" dirty="0" smtClean="0"/>
              <a:t>ΔV = IR</a:t>
            </a:r>
          </a:p>
          <a:p>
            <a:r>
              <a:rPr lang="en-US" dirty="0" smtClean="0"/>
              <a:t>Experiments of high complexity:</a:t>
            </a:r>
          </a:p>
          <a:p>
            <a:pPr lvl="1">
              <a:buFont typeface="Courier New"/>
              <a:buChar char="o"/>
            </a:pPr>
            <a:r>
              <a:rPr lang="en-US" dirty="0" smtClean="0"/>
              <a:t>Multiple examples provided</a:t>
            </a:r>
          </a:p>
          <a:p>
            <a:pPr lvl="1">
              <a:buFont typeface="Courier New"/>
              <a:buChar char="o"/>
            </a:pPr>
            <a:r>
              <a:rPr lang="en-US" dirty="0" smtClean="0"/>
              <a:t>Mathematical methods emphasized</a:t>
            </a:r>
          </a:p>
          <a:p>
            <a:r>
              <a:rPr lang="en-US" dirty="0" smtClean="0"/>
              <a:t>Example of a higher complexity lab activity:</a:t>
            </a:r>
          </a:p>
          <a:p>
            <a:pPr lvl="1">
              <a:buFont typeface="Courier New"/>
              <a:buChar char="o"/>
            </a:pPr>
            <a:r>
              <a:rPr lang="en-US" dirty="0" smtClean="0"/>
              <a:t>I = Σm</a:t>
            </a:r>
            <a:r>
              <a:rPr lang="en-US" baseline="-25000" dirty="0" smtClean="0"/>
              <a:t>i</a:t>
            </a:r>
            <a:r>
              <a:rPr lang="en-US" dirty="0" smtClean="0"/>
              <a:t>r</a:t>
            </a:r>
            <a:r>
              <a:rPr lang="en-US" baseline="-25000" dirty="0" smtClean="0"/>
              <a:t>i</a:t>
            </a:r>
            <a:r>
              <a:rPr lang="en-US" baseline="30000" dirty="0" smtClean="0"/>
              <a:t>2</a:t>
            </a:r>
            <a:endParaRPr lang="en-US" dirty="0" smtClean="0"/>
          </a:p>
          <a:p>
            <a:pPr lvl="1">
              <a:buFont typeface="Courier New"/>
              <a:buChar char="o"/>
            </a:pPr>
            <a:r>
              <a:rPr lang="en-US" dirty="0" smtClean="0"/>
              <a:t>E</a:t>
            </a:r>
            <a:r>
              <a:rPr lang="en-US" baseline="-25000" dirty="0" smtClean="0"/>
              <a:t>R</a:t>
            </a:r>
            <a:r>
              <a:rPr lang="en-US" dirty="0" smtClean="0"/>
              <a:t> = ½Iω</a:t>
            </a:r>
            <a:r>
              <a:rPr lang="en-US" baseline="30000" dirty="0" smtClean="0"/>
              <a:t>2</a:t>
            </a:r>
          </a:p>
        </p:txBody>
      </p:sp>
    </p:spTree>
    <p:extLst>
      <p:ext uri="{BB962C8B-B14F-4D97-AF65-F5344CB8AC3E}">
        <p14:creationId xmlns:p14="http://schemas.microsoft.com/office/powerpoint/2010/main" val="2737049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619</TotalTime>
  <Words>1497</Words>
  <Application>Microsoft Macintosh PowerPoint</Application>
  <PresentationFormat>On-screen Show (4:3)</PresentationFormat>
  <Paragraphs>134</Paragraphs>
  <Slides>18</Slides>
  <Notes>15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A Review of Selected Chapters from Teaching High School Physics</vt:lpstr>
      <vt:lpstr>5. Inquiry in Introductory Physics </vt:lpstr>
      <vt:lpstr>6. Levels of Inquiry</vt:lpstr>
      <vt:lpstr>Learning Sequence: v constant</vt:lpstr>
      <vt:lpstr>Learning Sequence: v constant</vt:lpstr>
      <vt:lpstr>Draft Learning Sequence: Lenses</vt:lpstr>
      <vt:lpstr>7. Scientific Practices-Intellectual Skills</vt:lpstr>
      <vt:lpstr>8. Inquiry of Lower Complexity </vt:lpstr>
      <vt:lpstr>9: Inquiry of Higher Complexity </vt:lpstr>
      <vt:lpstr>10. Mathematical Methods of Inquiry </vt:lpstr>
      <vt:lpstr>11. Using Technology Effectively </vt:lpstr>
      <vt:lpstr>13. Minimizing Resistance to Inquiry</vt:lpstr>
      <vt:lpstr>14. Enhancing Student Achievement </vt:lpstr>
      <vt:lpstr>15. Active Engagement </vt:lpstr>
      <vt:lpstr>16. Cooperative Learning </vt:lpstr>
      <vt:lpstr>25. Social and Emotional Learning </vt:lpstr>
      <vt:lpstr>Teaching High School Physics</vt:lpstr>
      <vt:lpstr>PowerPoint Presentation</vt:lpstr>
    </vt:vector>
  </TitlesOfParts>
  <Company>Personal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J. Wenning</dc:creator>
  <cp:lastModifiedBy>Carl J. Wenning</cp:lastModifiedBy>
  <cp:revision>27</cp:revision>
  <dcterms:created xsi:type="dcterms:W3CDTF">2015-07-07T16:12:07Z</dcterms:created>
  <dcterms:modified xsi:type="dcterms:W3CDTF">2015-07-09T19:56:50Z</dcterms:modified>
</cp:coreProperties>
</file>